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5"/>
  </p:notesMasterIdLst>
  <p:sldIdLst>
    <p:sldId id="256" r:id="rId2"/>
    <p:sldId id="266" r:id="rId3"/>
    <p:sldId id="280" r:id="rId4"/>
    <p:sldId id="269" r:id="rId5"/>
    <p:sldId id="270" r:id="rId6"/>
    <p:sldId id="271" r:id="rId7"/>
    <p:sldId id="272" r:id="rId8"/>
    <p:sldId id="273" r:id="rId9"/>
    <p:sldId id="281" r:id="rId10"/>
    <p:sldId id="282" r:id="rId11"/>
    <p:sldId id="321" r:id="rId12"/>
    <p:sldId id="288" r:id="rId13"/>
    <p:sldId id="297" r:id="rId14"/>
    <p:sldId id="302" r:id="rId15"/>
    <p:sldId id="303" r:id="rId16"/>
    <p:sldId id="317" r:id="rId17"/>
    <p:sldId id="286" r:id="rId18"/>
    <p:sldId id="283" r:id="rId19"/>
    <p:sldId id="319" r:id="rId20"/>
    <p:sldId id="322" r:id="rId21"/>
    <p:sldId id="318" r:id="rId22"/>
    <p:sldId id="320" r:id="rId23"/>
    <p:sldId id="287" r:id="rId24"/>
    <p:sldId id="284" r:id="rId25"/>
    <p:sldId id="258" r:id="rId26"/>
    <p:sldId id="259" r:id="rId27"/>
    <p:sldId id="260" r:id="rId28"/>
    <p:sldId id="261" r:id="rId29"/>
    <p:sldId id="262" r:id="rId30"/>
    <p:sldId id="263" r:id="rId31"/>
    <p:sldId id="264" r:id="rId32"/>
    <p:sldId id="285" r:id="rId33"/>
    <p:sldId id="323" r:id="rId3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B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612"/>
    <p:restoredTop sz="94299"/>
  </p:normalViewPr>
  <p:slideViewPr>
    <p:cSldViewPr snapToGrid="0">
      <p:cViewPr varScale="1">
        <p:scale>
          <a:sx n="297" d="100"/>
          <a:sy n="297" d="100"/>
        </p:scale>
        <p:origin x="1152"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3C73FB-5816-4D61-AC81-0209A5F89606}" type="doc">
      <dgm:prSet loTypeId="urn:microsoft.com/office/officeart/2005/8/layout/process1" loCatId="process" qsTypeId="urn:microsoft.com/office/officeart/2005/8/quickstyle/simple1" qsCatId="simple" csTypeId="urn:microsoft.com/office/officeart/2005/8/colors/accent1_2" csCatId="accent1" phldr="1"/>
      <dgm:spPr/>
    </dgm:pt>
    <dgm:pt modelId="{F151FEBC-5868-4F6C-99CD-097199EB0B61}">
      <dgm:prSet phldrT="[Text]"/>
      <dgm:spPr/>
      <dgm:t>
        <a:bodyPr/>
        <a:lstStyle/>
        <a:p>
          <a:r>
            <a:rPr lang="en-US" dirty="0">
              <a:latin typeface="Karla" pitchFamily="2" charset="0"/>
              <a:ea typeface="Karla" pitchFamily="2" charset="0"/>
            </a:rPr>
            <a:t>Develop </a:t>
          </a:r>
          <a:br>
            <a:rPr lang="en-US" dirty="0">
              <a:latin typeface="Karla" pitchFamily="2" charset="0"/>
              <a:ea typeface="Karla" pitchFamily="2" charset="0"/>
            </a:rPr>
          </a:br>
          <a:r>
            <a:rPr lang="en-US" dirty="0">
              <a:latin typeface="Karla" pitchFamily="2" charset="0"/>
              <a:ea typeface="Karla" pitchFamily="2" charset="0"/>
            </a:rPr>
            <a:t>research design &amp; analysis plan</a:t>
          </a:r>
        </a:p>
      </dgm:t>
    </dgm:pt>
    <dgm:pt modelId="{9844628C-3FFF-4819-A7FB-F00CE26A873F}" type="parTrans" cxnId="{DAD03EF5-5E20-4341-BE9B-76AA8EB17A76}">
      <dgm:prSet/>
      <dgm:spPr/>
      <dgm:t>
        <a:bodyPr/>
        <a:lstStyle/>
        <a:p>
          <a:endParaRPr lang="en-US"/>
        </a:p>
      </dgm:t>
    </dgm:pt>
    <dgm:pt modelId="{A22B0C67-ACA3-49B6-8115-2E16F194B051}" type="sibTrans" cxnId="{DAD03EF5-5E20-4341-BE9B-76AA8EB17A76}">
      <dgm:prSet/>
      <dgm:spPr/>
      <dgm:t>
        <a:bodyPr/>
        <a:lstStyle/>
        <a:p>
          <a:endParaRPr lang="en-US"/>
        </a:p>
      </dgm:t>
    </dgm:pt>
    <dgm:pt modelId="{E5EF7CAA-A0EE-42A5-BED2-B8C5D22A74EA}">
      <dgm:prSet phldrT="[Text]"/>
      <dgm:spPr/>
      <dgm:t>
        <a:bodyPr/>
        <a:lstStyle/>
        <a:p>
          <a:r>
            <a:rPr lang="en-US" dirty="0">
              <a:latin typeface="Karla" pitchFamily="2" charset="0"/>
              <a:ea typeface="Karla" pitchFamily="2" charset="0"/>
            </a:rPr>
            <a:t>Collect &amp; analyze data</a:t>
          </a:r>
        </a:p>
      </dgm:t>
    </dgm:pt>
    <dgm:pt modelId="{750D8EDE-4D29-4700-8B8E-5DC8DB235833}" type="parTrans" cxnId="{4B09E298-E82A-476B-B94B-0AB2DD845A6C}">
      <dgm:prSet/>
      <dgm:spPr/>
      <dgm:t>
        <a:bodyPr/>
        <a:lstStyle/>
        <a:p>
          <a:endParaRPr lang="en-US"/>
        </a:p>
      </dgm:t>
    </dgm:pt>
    <dgm:pt modelId="{6CB72134-56FC-4848-A6F5-2CDA8C10D258}" type="sibTrans" cxnId="{4B09E298-E82A-476B-B94B-0AB2DD845A6C}">
      <dgm:prSet/>
      <dgm:spPr/>
      <dgm:t>
        <a:bodyPr/>
        <a:lstStyle/>
        <a:p>
          <a:endParaRPr lang="en-US"/>
        </a:p>
      </dgm:t>
    </dgm:pt>
    <dgm:pt modelId="{EA401812-064D-4091-914C-9B17E4E29822}">
      <dgm:prSet phldrT="[Text]"/>
      <dgm:spPr/>
      <dgm:t>
        <a:bodyPr/>
        <a:lstStyle/>
        <a:p>
          <a:r>
            <a:rPr lang="en-US" dirty="0">
              <a:latin typeface="Karla" pitchFamily="2" charset="0"/>
              <a:ea typeface="Karla" pitchFamily="2" charset="0"/>
            </a:rPr>
            <a:t>Write up paper</a:t>
          </a:r>
        </a:p>
      </dgm:t>
    </dgm:pt>
    <dgm:pt modelId="{232811D7-6540-4D91-BBA9-C4057136A158}" type="parTrans" cxnId="{616BD0D0-36A8-413E-96EC-A43427740AEF}">
      <dgm:prSet/>
      <dgm:spPr/>
      <dgm:t>
        <a:bodyPr/>
        <a:lstStyle/>
        <a:p>
          <a:endParaRPr lang="en-US"/>
        </a:p>
      </dgm:t>
    </dgm:pt>
    <dgm:pt modelId="{4FD3B8F6-E68B-438B-A500-4F209DEBFBF6}" type="sibTrans" cxnId="{616BD0D0-36A8-413E-96EC-A43427740AEF}">
      <dgm:prSet/>
      <dgm:spPr/>
      <dgm:t>
        <a:bodyPr/>
        <a:lstStyle/>
        <a:p>
          <a:endParaRPr lang="en-US"/>
        </a:p>
      </dgm:t>
    </dgm:pt>
    <dgm:pt modelId="{55E736E6-201A-4BB7-B35B-978007B2FFAB}">
      <dgm:prSet/>
      <dgm:spPr/>
      <dgm:t>
        <a:bodyPr/>
        <a:lstStyle/>
        <a:p>
          <a:r>
            <a:rPr lang="en-US" dirty="0">
              <a:latin typeface="Karla" pitchFamily="2" charset="0"/>
              <a:ea typeface="Karla" pitchFamily="2" charset="0"/>
            </a:rPr>
            <a:t>Publish paper</a:t>
          </a:r>
        </a:p>
      </dgm:t>
    </dgm:pt>
    <dgm:pt modelId="{0B8365E2-7786-4497-9A72-20B3308B8D8A}" type="parTrans" cxnId="{E3ECE111-FC26-464E-B926-CD926F6C7CA9}">
      <dgm:prSet/>
      <dgm:spPr/>
      <dgm:t>
        <a:bodyPr/>
        <a:lstStyle/>
        <a:p>
          <a:endParaRPr lang="en-US"/>
        </a:p>
      </dgm:t>
    </dgm:pt>
    <dgm:pt modelId="{936F8086-154E-4BAE-8C69-CE8B44E173AD}" type="sibTrans" cxnId="{E3ECE111-FC26-464E-B926-CD926F6C7CA9}">
      <dgm:prSet/>
      <dgm:spPr/>
      <dgm:t>
        <a:bodyPr/>
        <a:lstStyle/>
        <a:p>
          <a:endParaRPr lang="en-US"/>
        </a:p>
      </dgm:t>
    </dgm:pt>
    <dgm:pt modelId="{F9F200D0-A0DC-4B3D-B7FE-25F1BA34E4F6}" type="pres">
      <dgm:prSet presAssocID="{BE3C73FB-5816-4D61-AC81-0209A5F89606}" presName="Name0" presStyleCnt="0">
        <dgm:presLayoutVars>
          <dgm:dir/>
          <dgm:resizeHandles val="exact"/>
        </dgm:presLayoutVars>
      </dgm:prSet>
      <dgm:spPr/>
    </dgm:pt>
    <dgm:pt modelId="{09C9DA86-2C4F-4694-8BE1-A382D641735A}" type="pres">
      <dgm:prSet presAssocID="{F151FEBC-5868-4F6C-99CD-097199EB0B61}" presName="node" presStyleLbl="node1" presStyleIdx="0" presStyleCnt="4">
        <dgm:presLayoutVars>
          <dgm:bulletEnabled val="1"/>
        </dgm:presLayoutVars>
      </dgm:prSet>
      <dgm:spPr/>
    </dgm:pt>
    <dgm:pt modelId="{3A417AA1-6FFD-4893-AE75-D4E5F3F4B8FE}" type="pres">
      <dgm:prSet presAssocID="{A22B0C67-ACA3-49B6-8115-2E16F194B051}" presName="sibTrans" presStyleLbl="sibTrans2D1" presStyleIdx="0" presStyleCnt="3"/>
      <dgm:spPr/>
    </dgm:pt>
    <dgm:pt modelId="{A35CA774-754C-49D0-AD57-3B7DBE08288F}" type="pres">
      <dgm:prSet presAssocID="{A22B0C67-ACA3-49B6-8115-2E16F194B051}" presName="connectorText" presStyleLbl="sibTrans2D1" presStyleIdx="0" presStyleCnt="3"/>
      <dgm:spPr/>
    </dgm:pt>
    <dgm:pt modelId="{F6B84A13-7830-4CFB-AA00-52C6F110BC96}" type="pres">
      <dgm:prSet presAssocID="{E5EF7CAA-A0EE-42A5-BED2-B8C5D22A74EA}" presName="node" presStyleLbl="node1" presStyleIdx="1" presStyleCnt="4">
        <dgm:presLayoutVars>
          <dgm:bulletEnabled val="1"/>
        </dgm:presLayoutVars>
      </dgm:prSet>
      <dgm:spPr/>
    </dgm:pt>
    <dgm:pt modelId="{DFA88A3C-43E0-4857-A11C-D9E51EC3013B}" type="pres">
      <dgm:prSet presAssocID="{6CB72134-56FC-4848-A6F5-2CDA8C10D258}" presName="sibTrans" presStyleLbl="sibTrans2D1" presStyleIdx="1" presStyleCnt="3"/>
      <dgm:spPr/>
    </dgm:pt>
    <dgm:pt modelId="{C628FFAE-B105-4DD1-B6F5-438353BE9B4A}" type="pres">
      <dgm:prSet presAssocID="{6CB72134-56FC-4848-A6F5-2CDA8C10D258}" presName="connectorText" presStyleLbl="sibTrans2D1" presStyleIdx="1" presStyleCnt="3"/>
      <dgm:spPr/>
    </dgm:pt>
    <dgm:pt modelId="{D95C7CFE-EAE5-4B7F-916C-01502919B341}" type="pres">
      <dgm:prSet presAssocID="{EA401812-064D-4091-914C-9B17E4E29822}" presName="node" presStyleLbl="node1" presStyleIdx="2" presStyleCnt="4">
        <dgm:presLayoutVars>
          <dgm:bulletEnabled val="1"/>
        </dgm:presLayoutVars>
      </dgm:prSet>
      <dgm:spPr/>
    </dgm:pt>
    <dgm:pt modelId="{28EB52B3-BF79-4309-A1DA-CC2445EAA9F8}" type="pres">
      <dgm:prSet presAssocID="{4FD3B8F6-E68B-438B-A500-4F209DEBFBF6}" presName="sibTrans" presStyleLbl="sibTrans2D1" presStyleIdx="2" presStyleCnt="3"/>
      <dgm:spPr/>
    </dgm:pt>
    <dgm:pt modelId="{A54821CE-4BEF-4878-AD79-CFF34CE5F85A}" type="pres">
      <dgm:prSet presAssocID="{4FD3B8F6-E68B-438B-A500-4F209DEBFBF6}" presName="connectorText" presStyleLbl="sibTrans2D1" presStyleIdx="2" presStyleCnt="3"/>
      <dgm:spPr/>
    </dgm:pt>
    <dgm:pt modelId="{184D9417-19DF-4A03-B4E2-71FAB5F76DC1}" type="pres">
      <dgm:prSet presAssocID="{55E736E6-201A-4BB7-B35B-978007B2FFAB}" presName="node" presStyleLbl="node1" presStyleIdx="3" presStyleCnt="4">
        <dgm:presLayoutVars>
          <dgm:bulletEnabled val="1"/>
        </dgm:presLayoutVars>
      </dgm:prSet>
      <dgm:spPr/>
    </dgm:pt>
  </dgm:ptLst>
  <dgm:cxnLst>
    <dgm:cxn modelId="{70912F0B-B8D5-4D3C-B134-08CF0A964517}" type="presOf" srcId="{A22B0C67-ACA3-49B6-8115-2E16F194B051}" destId="{3A417AA1-6FFD-4893-AE75-D4E5F3F4B8FE}" srcOrd="0" destOrd="0" presId="urn:microsoft.com/office/officeart/2005/8/layout/process1"/>
    <dgm:cxn modelId="{E3ECE111-FC26-464E-B926-CD926F6C7CA9}" srcId="{BE3C73FB-5816-4D61-AC81-0209A5F89606}" destId="{55E736E6-201A-4BB7-B35B-978007B2FFAB}" srcOrd="3" destOrd="0" parTransId="{0B8365E2-7786-4497-9A72-20B3308B8D8A}" sibTransId="{936F8086-154E-4BAE-8C69-CE8B44E173AD}"/>
    <dgm:cxn modelId="{BF0AD644-95DA-4F6A-ACED-5CCD418FAB07}" type="presOf" srcId="{4FD3B8F6-E68B-438B-A500-4F209DEBFBF6}" destId="{28EB52B3-BF79-4309-A1DA-CC2445EAA9F8}" srcOrd="0" destOrd="0" presId="urn:microsoft.com/office/officeart/2005/8/layout/process1"/>
    <dgm:cxn modelId="{D3027165-1544-462A-905F-37AE4DD336D5}" type="presOf" srcId="{6CB72134-56FC-4848-A6F5-2CDA8C10D258}" destId="{DFA88A3C-43E0-4857-A11C-D9E51EC3013B}" srcOrd="0" destOrd="0" presId="urn:microsoft.com/office/officeart/2005/8/layout/process1"/>
    <dgm:cxn modelId="{C768C67B-8754-40CA-AF83-8412BCFBF59D}" type="presOf" srcId="{E5EF7CAA-A0EE-42A5-BED2-B8C5D22A74EA}" destId="{F6B84A13-7830-4CFB-AA00-52C6F110BC96}" srcOrd="0" destOrd="0" presId="urn:microsoft.com/office/officeart/2005/8/layout/process1"/>
    <dgm:cxn modelId="{2A374286-1CE8-45C5-A8DD-6E557AC39229}" type="presOf" srcId="{6CB72134-56FC-4848-A6F5-2CDA8C10D258}" destId="{C628FFAE-B105-4DD1-B6F5-438353BE9B4A}" srcOrd="1" destOrd="0" presId="urn:microsoft.com/office/officeart/2005/8/layout/process1"/>
    <dgm:cxn modelId="{6185ED92-301B-4E2A-B9D2-FC7A90667915}" type="presOf" srcId="{4FD3B8F6-E68B-438B-A500-4F209DEBFBF6}" destId="{A54821CE-4BEF-4878-AD79-CFF34CE5F85A}" srcOrd="1" destOrd="0" presId="urn:microsoft.com/office/officeart/2005/8/layout/process1"/>
    <dgm:cxn modelId="{4B09E298-E82A-476B-B94B-0AB2DD845A6C}" srcId="{BE3C73FB-5816-4D61-AC81-0209A5F89606}" destId="{E5EF7CAA-A0EE-42A5-BED2-B8C5D22A74EA}" srcOrd="1" destOrd="0" parTransId="{750D8EDE-4D29-4700-8B8E-5DC8DB235833}" sibTransId="{6CB72134-56FC-4848-A6F5-2CDA8C10D258}"/>
    <dgm:cxn modelId="{26E23DAA-8CE9-4401-B1D0-0CAD90461626}" type="presOf" srcId="{A22B0C67-ACA3-49B6-8115-2E16F194B051}" destId="{A35CA774-754C-49D0-AD57-3B7DBE08288F}" srcOrd="1" destOrd="0" presId="urn:microsoft.com/office/officeart/2005/8/layout/process1"/>
    <dgm:cxn modelId="{BB8705BF-EBEB-4971-B306-34750B1CF13C}" type="presOf" srcId="{EA401812-064D-4091-914C-9B17E4E29822}" destId="{D95C7CFE-EAE5-4B7F-916C-01502919B341}" srcOrd="0" destOrd="0" presId="urn:microsoft.com/office/officeart/2005/8/layout/process1"/>
    <dgm:cxn modelId="{616BD0D0-36A8-413E-96EC-A43427740AEF}" srcId="{BE3C73FB-5816-4D61-AC81-0209A5F89606}" destId="{EA401812-064D-4091-914C-9B17E4E29822}" srcOrd="2" destOrd="0" parTransId="{232811D7-6540-4D91-BBA9-C4057136A158}" sibTransId="{4FD3B8F6-E68B-438B-A500-4F209DEBFBF6}"/>
    <dgm:cxn modelId="{73A120D5-2C05-4712-811B-DA6174CE278B}" type="presOf" srcId="{55E736E6-201A-4BB7-B35B-978007B2FFAB}" destId="{184D9417-19DF-4A03-B4E2-71FAB5F76DC1}" srcOrd="0" destOrd="0" presId="urn:microsoft.com/office/officeart/2005/8/layout/process1"/>
    <dgm:cxn modelId="{361380D9-CA3A-4C2C-9F8A-47DC22AC81DC}" type="presOf" srcId="{BE3C73FB-5816-4D61-AC81-0209A5F89606}" destId="{F9F200D0-A0DC-4B3D-B7FE-25F1BA34E4F6}" srcOrd="0" destOrd="0" presId="urn:microsoft.com/office/officeart/2005/8/layout/process1"/>
    <dgm:cxn modelId="{D83F02E9-2C8D-4A4B-8D9B-BE087D7742A5}" type="presOf" srcId="{F151FEBC-5868-4F6C-99CD-097199EB0B61}" destId="{09C9DA86-2C4F-4694-8BE1-A382D641735A}" srcOrd="0" destOrd="0" presId="urn:microsoft.com/office/officeart/2005/8/layout/process1"/>
    <dgm:cxn modelId="{DAD03EF5-5E20-4341-BE9B-76AA8EB17A76}" srcId="{BE3C73FB-5816-4D61-AC81-0209A5F89606}" destId="{F151FEBC-5868-4F6C-99CD-097199EB0B61}" srcOrd="0" destOrd="0" parTransId="{9844628C-3FFF-4819-A7FB-F00CE26A873F}" sibTransId="{A22B0C67-ACA3-49B6-8115-2E16F194B051}"/>
    <dgm:cxn modelId="{B796D284-10FC-41D8-A742-690243044B3B}" type="presParOf" srcId="{F9F200D0-A0DC-4B3D-B7FE-25F1BA34E4F6}" destId="{09C9DA86-2C4F-4694-8BE1-A382D641735A}" srcOrd="0" destOrd="0" presId="urn:microsoft.com/office/officeart/2005/8/layout/process1"/>
    <dgm:cxn modelId="{1067D93A-90DF-4122-A591-812104ABD1E7}" type="presParOf" srcId="{F9F200D0-A0DC-4B3D-B7FE-25F1BA34E4F6}" destId="{3A417AA1-6FFD-4893-AE75-D4E5F3F4B8FE}" srcOrd="1" destOrd="0" presId="urn:microsoft.com/office/officeart/2005/8/layout/process1"/>
    <dgm:cxn modelId="{A8199121-91AA-42D4-9740-F87EFC6AF3DB}" type="presParOf" srcId="{3A417AA1-6FFD-4893-AE75-D4E5F3F4B8FE}" destId="{A35CA774-754C-49D0-AD57-3B7DBE08288F}" srcOrd="0" destOrd="0" presId="urn:microsoft.com/office/officeart/2005/8/layout/process1"/>
    <dgm:cxn modelId="{1054C7E1-BD99-485A-91DF-851AD46F3211}" type="presParOf" srcId="{F9F200D0-A0DC-4B3D-B7FE-25F1BA34E4F6}" destId="{F6B84A13-7830-4CFB-AA00-52C6F110BC96}" srcOrd="2" destOrd="0" presId="urn:microsoft.com/office/officeart/2005/8/layout/process1"/>
    <dgm:cxn modelId="{8684C651-A760-4C1E-B5FF-98281D437A3B}" type="presParOf" srcId="{F9F200D0-A0DC-4B3D-B7FE-25F1BA34E4F6}" destId="{DFA88A3C-43E0-4857-A11C-D9E51EC3013B}" srcOrd="3" destOrd="0" presId="urn:microsoft.com/office/officeart/2005/8/layout/process1"/>
    <dgm:cxn modelId="{9B59A3BA-B613-49FF-80DA-31FA8E82D0AF}" type="presParOf" srcId="{DFA88A3C-43E0-4857-A11C-D9E51EC3013B}" destId="{C628FFAE-B105-4DD1-B6F5-438353BE9B4A}" srcOrd="0" destOrd="0" presId="urn:microsoft.com/office/officeart/2005/8/layout/process1"/>
    <dgm:cxn modelId="{B50BE2B7-E806-4802-AB42-9BCBA35DB37C}" type="presParOf" srcId="{F9F200D0-A0DC-4B3D-B7FE-25F1BA34E4F6}" destId="{D95C7CFE-EAE5-4B7F-916C-01502919B341}" srcOrd="4" destOrd="0" presId="urn:microsoft.com/office/officeart/2005/8/layout/process1"/>
    <dgm:cxn modelId="{B1223065-DEFB-46FE-A84D-0F3C953E4398}" type="presParOf" srcId="{F9F200D0-A0DC-4B3D-B7FE-25F1BA34E4F6}" destId="{28EB52B3-BF79-4309-A1DA-CC2445EAA9F8}" srcOrd="5" destOrd="0" presId="urn:microsoft.com/office/officeart/2005/8/layout/process1"/>
    <dgm:cxn modelId="{1AC4A5B4-9D7F-4382-8E8C-B3D8117B3D0A}" type="presParOf" srcId="{28EB52B3-BF79-4309-A1DA-CC2445EAA9F8}" destId="{A54821CE-4BEF-4878-AD79-CFF34CE5F85A}" srcOrd="0" destOrd="0" presId="urn:microsoft.com/office/officeart/2005/8/layout/process1"/>
    <dgm:cxn modelId="{A19C54DD-EF30-4307-AE70-09B0A41BAD24}" type="presParOf" srcId="{F9F200D0-A0DC-4B3D-B7FE-25F1BA34E4F6}" destId="{184D9417-19DF-4A03-B4E2-71FAB5F76DC1}" srcOrd="6"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C9DA86-2C4F-4694-8BE1-A382D641735A}">
      <dsp:nvSpPr>
        <dsp:cNvPr id="0" name=""/>
        <dsp:cNvSpPr/>
      </dsp:nvSpPr>
      <dsp:spPr>
        <a:xfrm>
          <a:off x="3785" y="733596"/>
          <a:ext cx="1655014" cy="993008"/>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Karla" pitchFamily="2" charset="0"/>
              <a:ea typeface="Karla" pitchFamily="2" charset="0"/>
            </a:rPr>
            <a:t>Develop </a:t>
          </a:r>
          <a:br>
            <a:rPr lang="en-US" sz="1800" kern="1200" dirty="0">
              <a:latin typeface="Karla" pitchFamily="2" charset="0"/>
              <a:ea typeface="Karla" pitchFamily="2" charset="0"/>
            </a:rPr>
          </a:br>
          <a:r>
            <a:rPr lang="en-US" sz="1800" kern="1200" dirty="0">
              <a:latin typeface="Karla" pitchFamily="2" charset="0"/>
              <a:ea typeface="Karla" pitchFamily="2" charset="0"/>
            </a:rPr>
            <a:t>research design &amp; analysis plan</a:t>
          </a:r>
        </a:p>
      </dsp:txBody>
      <dsp:txXfrm>
        <a:off x="32869" y="762680"/>
        <a:ext cx="1596846" cy="934840"/>
      </dsp:txXfrm>
    </dsp:sp>
    <dsp:sp modelId="{3A417AA1-6FFD-4893-AE75-D4E5F3F4B8FE}">
      <dsp:nvSpPr>
        <dsp:cNvPr id="0" name=""/>
        <dsp:cNvSpPr/>
      </dsp:nvSpPr>
      <dsp:spPr>
        <a:xfrm>
          <a:off x="1824301" y="1024878"/>
          <a:ext cx="350863" cy="41044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1824301" y="1106967"/>
        <a:ext cx="245604" cy="246265"/>
      </dsp:txXfrm>
    </dsp:sp>
    <dsp:sp modelId="{F6B84A13-7830-4CFB-AA00-52C6F110BC96}">
      <dsp:nvSpPr>
        <dsp:cNvPr id="0" name=""/>
        <dsp:cNvSpPr/>
      </dsp:nvSpPr>
      <dsp:spPr>
        <a:xfrm>
          <a:off x="2320806" y="733596"/>
          <a:ext cx="1655014" cy="993008"/>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Karla" pitchFamily="2" charset="0"/>
              <a:ea typeface="Karla" pitchFamily="2" charset="0"/>
            </a:rPr>
            <a:t>Collect &amp; analyze data</a:t>
          </a:r>
        </a:p>
      </dsp:txBody>
      <dsp:txXfrm>
        <a:off x="2349890" y="762680"/>
        <a:ext cx="1596846" cy="934840"/>
      </dsp:txXfrm>
    </dsp:sp>
    <dsp:sp modelId="{DFA88A3C-43E0-4857-A11C-D9E51EC3013B}">
      <dsp:nvSpPr>
        <dsp:cNvPr id="0" name=""/>
        <dsp:cNvSpPr/>
      </dsp:nvSpPr>
      <dsp:spPr>
        <a:xfrm>
          <a:off x="4141322" y="1024878"/>
          <a:ext cx="350863" cy="41044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4141322" y="1106967"/>
        <a:ext cx="245604" cy="246265"/>
      </dsp:txXfrm>
    </dsp:sp>
    <dsp:sp modelId="{D95C7CFE-EAE5-4B7F-916C-01502919B341}">
      <dsp:nvSpPr>
        <dsp:cNvPr id="0" name=""/>
        <dsp:cNvSpPr/>
      </dsp:nvSpPr>
      <dsp:spPr>
        <a:xfrm>
          <a:off x="4637826" y="733596"/>
          <a:ext cx="1655014" cy="993008"/>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Karla" pitchFamily="2" charset="0"/>
              <a:ea typeface="Karla" pitchFamily="2" charset="0"/>
            </a:rPr>
            <a:t>Write up paper</a:t>
          </a:r>
        </a:p>
      </dsp:txBody>
      <dsp:txXfrm>
        <a:off x="4666910" y="762680"/>
        <a:ext cx="1596846" cy="934840"/>
      </dsp:txXfrm>
    </dsp:sp>
    <dsp:sp modelId="{28EB52B3-BF79-4309-A1DA-CC2445EAA9F8}">
      <dsp:nvSpPr>
        <dsp:cNvPr id="0" name=""/>
        <dsp:cNvSpPr/>
      </dsp:nvSpPr>
      <dsp:spPr>
        <a:xfrm>
          <a:off x="6458343" y="1024878"/>
          <a:ext cx="350863" cy="41044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6458343" y="1106967"/>
        <a:ext cx="245604" cy="246265"/>
      </dsp:txXfrm>
    </dsp:sp>
    <dsp:sp modelId="{184D9417-19DF-4A03-B4E2-71FAB5F76DC1}">
      <dsp:nvSpPr>
        <dsp:cNvPr id="0" name=""/>
        <dsp:cNvSpPr/>
      </dsp:nvSpPr>
      <dsp:spPr>
        <a:xfrm>
          <a:off x="6954847" y="733596"/>
          <a:ext cx="1655014" cy="993008"/>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Karla" pitchFamily="2" charset="0"/>
              <a:ea typeface="Karla" pitchFamily="2" charset="0"/>
            </a:rPr>
            <a:t>Publish paper</a:t>
          </a:r>
        </a:p>
      </dsp:txBody>
      <dsp:txXfrm>
        <a:off x="6983931" y="762680"/>
        <a:ext cx="1596846" cy="934840"/>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jpeg>
</file>

<file path=ppt/media/image13.tif>
</file>

<file path=ppt/media/image14.jpeg>
</file>

<file path=ppt/media/image15.jpg>
</file>

<file path=ppt/media/image16.png>
</file>

<file path=ppt/media/image17.png>
</file>

<file path=ppt/media/image18.png>
</file>

<file path=ppt/media/image19.png>
</file>

<file path=ppt/media/image2.png>
</file>

<file path=ppt/media/image20.png>
</file>

<file path=ppt/media/image21.gif>
</file>

<file path=ppt/media/image22.gif>
</file>

<file path=ppt/media/image23.gif>
</file>

<file path=ppt/media/image3.png>
</file>

<file path=ppt/media/image4.PNG>
</file>

<file path=ppt/media/image5.PNG>
</file>

<file path=ppt/media/image6.PN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Total time: 10mins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47421d07c6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47421d07c6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You are all here to add RT to research, but when it comes to PA… </a:t>
            </a:r>
            <a:br>
              <a:rPr lang="en"/>
            </a:br>
            <a:r>
              <a:rPr lang="en"/>
              <a:t>Test adding example of minimum wage. </a:t>
            </a:r>
            <a:endParaRPr/>
          </a:p>
          <a:p>
            <a:pPr marL="0" lvl="0" indent="0" algn="l" rtl="0">
              <a:lnSpc>
                <a:spcPct val="115000"/>
              </a:lnSpc>
              <a:spcBef>
                <a:spcPts val="0"/>
              </a:spcBef>
              <a:spcAft>
                <a:spcPts val="0"/>
              </a:spcAft>
              <a:buClr>
                <a:srgbClr val="000000"/>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473f04ce2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473f04ce2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rgbClr val="000000"/>
              </a:buClr>
              <a:buSzPts val="1100"/>
              <a:buFont typeface="Arial"/>
              <a:buNone/>
            </a:pPr>
            <a:r>
              <a:rPr lang="en"/>
              <a:t>For example this graph is the culmination of lots of work, but tells you a very simple and important story</a:t>
            </a:r>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473f04ce2b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473f04ce2b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Comment that this tools are now available to analysts with minimal programming skills.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473f04ce2b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473f04ce2b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This tools are already out there and we just need people to train</a:t>
            </a:r>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473f04ce2b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473f04ce2b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4954ed4424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4954ed4424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4999cc5da5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4999cc5da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rgbClr val="000000"/>
              </a:buClr>
              <a:buSzPts val="1800"/>
              <a:buChar char="-"/>
            </a:pPr>
            <a:r>
              <a:rPr lang="en" sz="1800"/>
              <a:t>Develop framework to support OPA</a:t>
            </a:r>
            <a:endParaRPr sz="1800"/>
          </a:p>
          <a:p>
            <a:pPr marL="914400" lvl="1" indent="-317500" algn="l" rtl="0">
              <a:lnSpc>
                <a:spcPct val="115000"/>
              </a:lnSpc>
              <a:spcBef>
                <a:spcPts val="0"/>
              </a:spcBef>
              <a:spcAft>
                <a:spcPts val="0"/>
              </a:spcAft>
              <a:buClr>
                <a:srgbClr val="000000"/>
              </a:buClr>
              <a:buSzPts val="1400"/>
              <a:buChar char="-"/>
            </a:pPr>
            <a:r>
              <a:rPr lang="en" sz="1400" b="1"/>
              <a:t>Principles</a:t>
            </a:r>
            <a:endParaRPr sz="1400" b="1"/>
          </a:p>
          <a:p>
            <a:pPr marL="914400" lvl="1" indent="-317500" algn="l" rtl="0">
              <a:lnSpc>
                <a:spcPct val="115000"/>
              </a:lnSpc>
              <a:spcBef>
                <a:spcPts val="0"/>
              </a:spcBef>
              <a:spcAft>
                <a:spcPts val="0"/>
              </a:spcAft>
              <a:buClr>
                <a:srgbClr val="000000"/>
              </a:buClr>
              <a:buSzPts val="1400"/>
              <a:buChar char="-"/>
            </a:pPr>
            <a:r>
              <a:rPr lang="en" sz="1400"/>
              <a:t>Guidelines</a:t>
            </a:r>
            <a:endParaRPr sz="1400"/>
          </a:p>
          <a:p>
            <a:pPr marL="457200" lvl="0" indent="-342900" algn="l" rtl="0">
              <a:lnSpc>
                <a:spcPct val="115000"/>
              </a:lnSpc>
              <a:spcBef>
                <a:spcPts val="0"/>
              </a:spcBef>
              <a:spcAft>
                <a:spcPts val="0"/>
              </a:spcAft>
              <a:buClr>
                <a:srgbClr val="000000"/>
              </a:buClr>
              <a:buSzPts val="1800"/>
              <a:buChar char="-"/>
            </a:pPr>
            <a:r>
              <a:rPr lang="en" sz="1800"/>
              <a:t>Support transition/adoption to OPA, and develop case studies</a:t>
            </a:r>
            <a:endParaRPr sz="1800"/>
          </a:p>
          <a:p>
            <a:pPr marL="914400" lvl="1" indent="-304800" algn="l" rtl="0">
              <a:lnSpc>
                <a:spcPct val="115000"/>
              </a:lnSpc>
              <a:spcBef>
                <a:spcPts val="0"/>
              </a:spcBef>
              <a:spcAft>
                <a:spcPts val="0"/>
              </a:spcAft>
              <a:buClr>
                <a:srgbClr val="000000"/>
              </a:buClr>
              <a:buSzPts val="1200"/>
              <a:buChar char="-"/>
            </a:pPr>
            <a:r>
              <a:rPr lang="en" sz="1400"/>
              <a:t>Minimum wage in the US</a:t>
            </a:r>
            <a:endParaRPr sz="1400"/>
          </a:p>
          <a:p>
            <a:pPr marL="914400" lvl="1" indent="-304800" algn="l" rtl="0">
              <a:lnSpc>
                <a:spcPct val="115000"/>
              </a:lnSpc>
              <a:spcBef>
                <a:spcPts val="0"/>
              </a:spcBef>
              <a:spcAft>
                <a:spcPts val="0"/>
              </a:spcAft>
              <a:buClr>
                <a:srgbClr val="000000"/>
              </a:buClr>
              <a:buSzPts val="1200"/>
              <a:buChar char="-"/>
            </a:pPr>
            <a:r>
              <a:rPr lang="en" sz="1400"/>
              <a:t>Deworming in Kenya</a:t>
            </a:r>
            <a:endParaRPr sz="1400"/>
          </a:p>
          <a:p>
            <a:pPr marL="457200" lvl="0" indent="-342900" algn="l" rtl="0">
              <a:lnSpc>
                <a:spcPct val="115000"/>
              </a:lnSpc>
              <a:spcBef>
                <a:spcPts val="0"/>
              </a:spcBef>
              <a:spcAft>
                <a:spcPts val="0"/>
              </a:spcAft>
              <a:buClr>
                <a:srgbClr val="000000"/>
              </a:buClr>
              <a:buSzPts val="1800"/>
              <a:buChar char="-"/>
            </a:pPr>
            <a:r>
              <a:rPr lang="en" sz="1800"/>
              <a:t>Train students and analysts </a:t>
            </a:r>
            <a:endParaRPr sz="1800"/>
          </a:p>
          <a:p>
            <a:pPr marL="914400" lvl="1" indent="-304800" algn="l" rtl="0">
              <a:lnSpc>
                <a:spcPct val="115000"/>
              </a:lnSpc>
              <a:spcBef>
                <a:spcPts val="0"/>
              </a:spcBef>
              <a:spcAft>
                <a:spcPts val="0"/>
              </a:spcAft>
              <a:buClr>
                <a:srgbClr val="000000"/>
              </a:buClr>
              <a:buSzPts val="1200"/>
              <a:buChar char="-"/>
            </a:pPr>
            <a:r>
              <a:rPr lang="en" sz="1400"/>
              <a:t>RT2-type of curriculum (policy/economics)</a:t>
            </a:r>
            <a:endParaRPr sz="1400"/>
          </a:p>
          <a:p>
            <a:pPr marL="457200" lvl="0" indent="-317500" algn="l" rtl="0">
              <a:lnSpc>
                <a:spcPct val="115000"/>
              </a:lnSpc>
              <a:spcBef>
                <a:spcPts val="0"/>
              </a:spcBef>
              <a:spcAft>
                <a:spcPts val="0"/>
              </a:spcAft>
              <a:buClr>
                <a:srgbClr val="000000"/>
              </a:buClr>
              <a:buSzPts val="1400"/>
              <a:buChar char="-"/>
            </a:pPr>
            <a:r>
              <a:rPr lang="en" sz="1800"/>
              <a:t>Raise awareness</a:t>
            </a:r>
            <a:r>
              <a:rPr lang="en" sz="1400"/>
              <a:t> </a:t>
            </a:r>
            <a:endParaRPr sz="1400"/>
          </a:p>
          <a:p>
            <a:pPr marL="914400" lvl="1" indent="-317500" algn="l" rtl="0">
              <a:lnSpc>
                <a:spcPct val="115000"/>
              </a:lnSpc>
              <a:spcBef>
                <a:spcPts val="0"/>
              </a:spcBef>
              <a:spcAft>
                <a:spcPts val="0"/>
              </a:spcAft>
              <a:buClr>
                <a:srgbClr val="000000"/>
              </a:buClr>
              <a:buSzPts val="1400"/>
              <a:buChar char="-"/>
            </a:pPr>
            <a:r>
              <a:rPr lang="en" sz="1400" b="1"/>
              <a:t>This panel</a:t>
            </a:r>
            <a:endParaRPr sz="1400" b="1"/>
          </a:p>
          <a:p>
            <a:pPr marL="914400" lvl="1" indent="-304800" algn="l" rtl="0">
              <a:lnSpc>
                <a:spcPct val="115000"/>
              </a:lnSpc>
              <a:spcBef>
                <a:spcPts val="0"/>
              </a:spcBef>
              <a:spcAft>
                <a:spcPts val="0"/>
              </a:spcAft>
              <a:buClr>
                <a:srgbClr val="000000"/>
              </a:buClr>
              <a:buSzPts val="1200"/>
              <a:buChar char="-"/>
            </a:pPr>
            <a:r>
              <a:rPr lang="en" sz="1400"/>
              <a:t>Future convenings</a:t>
            </a:r>
            <a:endParaRPr sz="1400"/>
          </a:p>
          <a:p>
            <a:pPr marL="914400" lvl="1" indent="-304800" algn="l" rtl="0">
              <a:lnSpc>
                <a:spcPct val="115000"/>
              </a:lnSpc>
              <a:spcBef>
                <a:spcPts val="0"/>
              </a:spcBef>
              <a:spcAft>
                <a:spcPts val="0"/>
              </a:spcAft>
              <a:buClr>
                <a:srgbClr val="000000"/>
              </a:buClr>
              <a:buSzPts val="1200"/>
              <a:buChar char="-"/>
            </a:pPr>
            <a:r>
              <a:rPr lang="en" sz="1400"/>
              <a:t>Ongoing presentations </a:t>
            </a:r>
            <a:r>
              <a:rPr lang="en"/>
              <a:t>(so far APPAM, Evidence Action, GSPP, EDI, GiveWell, AIR, CBO, IDB, AM1)</a:t>
            </a:r>
            <a:r>
              <a:rPr lang="en" sz="1400"/>
              <a:t> </a:t>
            </a: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15" name="Google Shape;15;p2"/>
          <p:cNvPicPr preferRelativeResize="0"/>
          <p:nvPr/>
        </p:nvPicPr>
        <p:blipFill>
          <a:blip r:embed="rId2">
            <a:alphaModFix/>
          </a:blip>
          <a:stretch>
            <a:fillRect/>
          </a:stretch>
        </p:blipFill>
        <p:spPr>
          <a:xfrm>
            <a:off x="0" y="4527425"/>
            <a:ext cx="619125" cy="616075"/>
          </a:xfrm>
          <a:prstGeom prst="rect">
            <a:avLst/>
          </a:prstGeom>
          <a:noFill/>
          <a:ln>
            <a:noFill/>
          </a:ln>
        </p:spPr>
      </p:pic>
      <p:pic>
        <p:nvPicPr>
          <p:cNvPr id="16" name="Google Shape;16;p2"/>
          <p:cNvPicPr preferRelativeResize="0"/>
          <p:nvPr/>
        </p:nvPicPr>
        <p:blipFill rotWithShape="1">
          <a:blip r:embed="rId3">
            <a:alphaModFix/>
          </a:blip>
          <a:srcRect l="12549" t="24092" r="9550" b="22594"/>
          <a:stretch/>
        </p:blipFill>
        <p:spPr>
          <a:xfrm>
            <a:off x="809625" y="4585825"/>
            <a:ext cx="1657351" cy="5576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0" name="Google Shape;50;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1" name="Google Shape;51;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1" name="Google Shape;3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8" name="Google Shape;3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1600"/>
              </a:spcBef>
              <a:spcAft>
                <a:spcPts val="0"/>
              </a:spcAft>
              <a:buClr>
                <a:schemeClr val="dk1"/>
              </a:buClr>
              <a:buSzPts val="1400"/>
              <a:buChar char="○"/>
              <a:defRPr>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1600"/>
              </a:spcBef>
              <a:spcAft>
                <a:spcPts val="0"/>
              </a:spcAft>
              <a:buClr>
                <a:schemeClr val="lt2"/>
              </a:buClr>
              <a:buSzPts val="1400"/>
              <a:buChar char="○"/>
              <a:defRPr>
                <a:solidFill>
                  <a:schemeClr val="lt2"/>
                </a:solidFill>
              </a:defRPr>
            </a:lvl2pPr>
            <a:lvl3pPr marL="1371600" lvl="2" indent="-317500">
              <a:lnSpc>
                <a:spcPct val="115000"/>
              </a:lnSpc>
              <a:spcBef>
                <a:spcPts val="1600"/>
              </a:spcBef>
              <a:spcAft>
                <a:spcPts val="0"/>
              </a:spcAft>
              <a:buClr>
                <a:schemeClr val="lt2"/>
              </a:buClr>
              <a:buSzPts val="1400"/>
              <a:buChar char="■"/>
              <a:defRPr>
                <a:solidFill>
                  <a:schemeClr val="lt2"/>
                </a:solidFill>
              </a:defRPr>
            </a:lvl3pPr>
            <a:lvl4pPr marL="1828800" lvl="3" indent="-317500">
              <a:lnSpc>
                <a:spcPct val="115000"/>
              </a:lnSpc>
              <a:spcBef>
                <a:spcPts val="1600"/>
              </a:spcBef>
              <a:spcAft>
                <a:spcPts val="0"/>
              </a:spcAft>
              <a:buClr>
                <a:schemeClr val="lt2"/>
              </a:buClr>
              <a:buSzPts val="1400"/>
              <a:buChar char="●"/>
              <a:defRPr>
                <a:solidFill>
                  <a:schemeClr val="lt2"/>
                </a:solidFill>
              </a:defRPr>
            </a:lvl4pPr>
            <a:lvl5pPr marL="2286000" lvl="4" indent="-317500">
              <a:lnSpc>
                <a:spcPct val="115000"/>
              </a:lnSpc>
              <a:spcBef>
                <a:spcPts val="1600"/>
              </a:spcBef>
              <a:spcAft>
                <a:spcPts val="0"/>
              </a:spcAft>
              <a:buClr>
                <a:schemeClr val="lt2"/>
              </a:buClr>
              <a:buSzPts val="1400"/>
              <a:buChar char="○"/>
              <a:defRPr>
                <a:solidFill>
                  <a:schemeClr val="lt2"/>
                </a:solidFill>
              </a:defRPr>
            </a:lvl5pPr>
            <a:lvl6pPr marL="2743200" lvl="5" indent="-317500">
              <a:lnSpc>
                <a:spcPct val="115000"/>
              </a:lnSpc>
              <a:spcBef>
                <a:spcPts val="1600"/>
              </a:spcBef>
              <a:spcAft>
                <a:spcPts val="0"/>
              </a:spcAft>
              <a:buClr>
                <a:schemeClr val="lt2"/>
              </a:buClr>
              <a:buSzPts val="1400"/>
              <a:buChar char="■"/>
              <a:defRPr>
                <a:solidFill>
                  <a:schemeClr val="lt2"/>
                </a:solidFill>
              </a:defRPr>
            </a:lvl6pPr>
            <a:lvl7pPr marL="3200400" lvl="6" indent="-317500">
              <a:lnSpc>
                <a:spcPct val="115000"/>
              </a:lnSpc>
              <a:spcBef>
                <a:spcPts val="1600"/>
              </a:spcBef>
              <a:spcAft>
                <a:spcPts val="0"/>
              </a:spcAft>
              <a:buClr>
                <a:schemeClr val="lt2"/>
              </a:buClr>
              <a:buSzPts val="1400"/>
              <a:buChar char="●"/>
              <a:defRPr>
                <a:solidFill>
                  <a:schemeClr val="lt2"/>
                </a:solidFill>
              </a:defRPr>
            </a:lvl7pPr>
            <a:lvl8pPr marL="3657600" lvl="7" indent="-317500">
              <a:lnSpc>
                <a:spcPct val="115000"/>
              </a:lnSpc>
              <a:spcBef>
                <a:spcPts val="1600"/>
              </a:spcBef>
              <a:spcAft>
                <a:spcPts val="0"/>
              </a:spcAft>
              <a:buClr>
                <a:schemeClr val="lt2"/>
              </a:buClr>
              <a:buSzPts val="1400"/>
              <a:buChar char="○"/>
              <a:defRPr>
                <a:solidFill>
                  <a:schemeClr val="lt2"/>
                </a:solidFill>
              </a:defRPr>
            </a:lvl8pPr>
            <a:lvl9pPr marL="4114800" lvl="8" indent="-317500">
              <a:lnSpc>
                <a:spcPct val="115000"/>
              </a:lnSpc>
              <a:spcBef>
                <a:spcPts val="1600"/>
              </a:spcBef>
              <a:spcAft>
                <a:spcPts val="160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pic>
        <p:nvPicPr>
          <p:cNvPr id="9" name="Google Shape;9;p1"/>
          <p:cNvPicPr preferRelativeResize="0"/>
          <p:nvPr/>
        </p:nvPicPr>
        <p:blipFill>
          <a:blip r:embed="rId14">
            <a:alphaModFix/>
          </a:blip>
          <a:stretch>
            <a:fillRect/>
          </a:stretch>
        </p:blipFill>
        <p:spPr>
          <a:xfrm>
            <a:off x="0" y="4527425"/>
            <a:ext cx="619125" cy="616075"/>
          </a:xfrm>
          <a:prstGeom prst="rect">
            <a:avLst/>
          </a:prstGeom>
          <a:noFill/>
          <a:ln>
            <a:noFill/>
          </a:ln>
        </p:spPr>
      </p:pic>
      <p:pic>
        <p:nvPicPr>
          <p:cNvPr id="10" name="Google Shape;10;p1"/>
          <p:cNvPicPr preferRelativeResize="0"/>
          <p:nvPr/>
        </p:nvPicPr>
        <p:blipFill rotWithShape="1">
          <a:blip r:embed="rId15">
            <a:alphaModFix/>
          </a:blip>
          <a:srcRect l="12549" t="24092" r="9550" b="22594"/>
          <a:stretch/>
        </p:blipFill>
        <p:spPr>
          <a:xfrm>
            <a:off x="809625" y="4585825"/>
            <a:ext cx="1657351" cy="5576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3.xml"/><Relationship Id="rId5" Type="http://schemas.openxmlformats.org/officeDocument/2006/relationships/image" Target="../media/image10.jpg"/><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image" Target="../media/image12.jpeg"/><Relationship Id="rId1" Type="http://schemas.openxmlformats.org/officeDocument/2006/relationships/slideLayout" Target="../slideLayouts/slideLayout3.xml"/><Relationship Id="rId4" Type="http://schemas.openxmlformats.org/officeDocument/2006/relationships/image" Target="../media/image14.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g"/><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3.gif"/><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The Berkeley Initiative for Transparency in the Social Sciences</a:t>
            </a:r>
            <a:endParaRPr dirty="0"/>
          </a:p>
        </p:txBody>
      </p:sp>
      <p:sp>
        <p:nvSpPr>
          <p:cNvPr id="59" name="Google Shape;59;p13"/>
          <p:cNvSpPr txBox="1">
            <a:spLocks noGrp="1"/>
          </p:cNvSpPr>
          <p:nvPr>
            <p:ph type="subTitle" idx="1"/>
          </p:nvPr>
        </p:nvSpPr>
        <p:spPr>
          <a:xfrm>
            <a:off x="311700" y="2843650"/>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FFFFFF"/>
                </a:solidFill>
              </a:rPr>
              <a:t>Fernando Hoces de la Guardia</a:t>
            </a:r>
            <a:endParaRPr dirty="0">
              <a:solidFill>
                <a:srgbClr val="FFFFFF"/>
              </a:solidFill>
            </a:endParaRPr>
          </a:p>
          <a:p>
            <a:pPr marL="0" lvl="0" indent="0" algn="ctr" rtl="0">
              <a:spcBef>
                <a:spcPts val="0"/>
              </a:spcBef>
              <a:spcAft>
                <a:spcPts val="0"/>
              </a:spcAft>
              <a:buNone/>
            </a:pPr>
            <a:r>
              <a:rPr lang="en" dirty="0">
                <a:solidFill>
                  <a:srgbClr val="FFFFFF"/>
                </a:solidFill>
              </a:rPr>
              <a:t>CEGA , UC Berkeley</a:t>
            </a:r>
            <a:endParaRPr dirty="0">
              <a:solidFill>
                <a:srgbClr val="FFFFFF"/>
              </a:solidFill>
            </a:endParaRPr>
          </a:p>
          <a:p>
            <a:pPr marL="0" lvl="0" indent="0" algn="ctr" rtl="0">
              <a:spcBef>
                <a:spcPts val="0"/>
              </a:spcBef>
              <a:spcAft>
                <a:spcPts val="0"/>
              </a:spcAft>
              <a:buNone/>
            </a:pPr>
            <a:r>
              <a:rPr lang="en" dirty="0">
                <a:solidFill>
                  <a:srgbClr val="FFFFFF"/>
                </a:solidFill>
              </a:rPr>
              <a:t>October 7th, 2019</a:t>
            </a:r>
            <a:endParaRPr dirty="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666F-CE48-4F4F-9FA7-75C7E95F7F63}"/>
              </a:ext>
            </a:extLst>
          </p:cNvPr>
          <p:cNvSpPr>
            <a:spLocks noGrp="1"/>
          </p:cNvSpPr>
          <p:nvPr>
            <p:ph type="title"/>
          </p:nvPr>
        </p:nvSpPr>
        <p:spPr/>
        <p:txBody>
          <a:bodyPr/>
          <a:lstStyle/>
          <a:p>
            <a:r>
              <a:rPr lang="en-US" dirty="0"/>
              <a:t>What has BITSS done to address this issues?</a:t>
            </a:r>
          </a:p>
        </p:txBody>
      </p:sp>
      <p:sp>
        <p:nvSpPr>
          <p:cNvPr id="7" name="Text Placeholder 2">
            <a:extLst>
              <a:ext uri="{FF2B5EF4-FFF2-40B4-BE49-F238E27FC236}">
                <a16:creationId xmlns:a16="http://schemas.microsoft.com/office/drawing/2014/main" id="{934A5FBC-1478-1547-983D-A041F672F309}"/>
              </a:ext>
            </a:extLst>
          </p:cNvPr>
          <p:cNvSpPr>
            <a:spLocks noGrp="1"/>
          </p:cNvSpPr>
          <p:nvPr>
            <p:ph type="body" idx="1"/>
          </p:nvPr>
        </p:nvSpPr>
        <p:spPr>
          <a:xfrm>
            <a:off x="311700" y="1152475"/>
            <a:ext cx="8520600" cy="3416400"/>
          </a:xfrm>
        </p:spPr>
        <p:txBody>
          <a:bodyPr/>
          <a:lstStyle/>
          <a:p>
            <a:pPr>
              <a:lnSpc>
                <a:spcPct val="200000"/>
              </a:lnSpc>
              <a:buFont typeface="+mj-lt"/>
              <a:buAutoNum type="arabicPeriod"/>
            </a:pPr>
            <a:r>
              <a:rPr lang="en-US" sz="2000" dirty="0">
                <a:solidFill>
                  <a:schemeClr val="tx1"/>
                </a:solidFill>
              </a:rPr>
              <a:t>Awareness on the problems and solutions: papers, manuals and convenings (RT2)</a:t>
            </a:r>
          </a:p>
          <a:p>
            <a:pPr>
              <a:lnSpc>
                <a:spcPct val="200000"/>
              </a:lnSpc>
              <a:buFont typeface="+mj-lt"/>
              <a:buAutoNum type="arabicPeriod"/>
            </a:pPr>
            <a:r>
              <a:rPr lang="en-US" sz="2000" dirty="0">
                <a:solidFill>
                  <a:schemeClr val="tx1"/>
                </a:solidFill>
              </a:rPr>
              <a:t>Learning: funded and conducted research on research; hosted pre-prints </a:t>
            </a:r>
          </a:p>
          <a:p>
            <a:pPr>
              <a:lnSpc>
                <a:spcPct val="200000"/>
              </a:lnSpc>
              <a:buFont typeface="+mj-lt"/>
              <a:buAutoNum type="arabicPeriod"/>
            </a:pPr>
            <a:r>
              <a:rPr lang="en-US" sz="2000" dirty="0">
                <a:solidFill>
                  <a:schemeClr val="tx1"/>
                </a:solidFill>
              </a:rPr>
              <a:t>Community building: Annual Meeting, Catalysts, blog</a:t>
            </a:r>
          </a:p>
          <a:p>
            <a:pPr marL="114300" indent="0">
              <a:lnSpc>
                <a:spcPct val="200000"/>
              </a:lnSpc>
              <a:buNone/>
            </a:pPr>
            <a:endParaRPr lang="en-US" dirty="0">
              <a:solidFill>
                <a:schemeClr val="tx1"/>
              </a:solidFill>
            </a:endParaRPr>
          </a:p>
        </p:txBody>
      </p:sp>
    </p:spTree>
    <p:extLst>
      <p:ext uri="{BB962C8B-B14F-4D97-AF65-F5344CB8AC3E}">
        <p14:creationId xmlns:p14="http://schemas.microsoft.com/office/powerpoint/2010/main" val="31506797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648B1-9E43-8241-BCEC-D48FC16F663A}"/>
              </a:ext>
            </a:extLst>
          </p:cNvPr>
          <p:cNvSpPr>
            <a:spLocks noGrp="1"/>
          </p:cNvSpPr>
          <p:nvPr>
            <p:ph type="title"/>
          </p:nvPr>
        </p:nvSpPr>
        <p:spPr>
          <a:xfrm>
            <a:off x="92244" y="79265"/>
            <a:ext cx="8520600" cy="572700"/>
          </a:xfrm>
        </p:spPr>
        <p:txBody>
          <a:bodyPr/>
          <a:lstStyle/>
          <a:p>
            <a:r>
              <a:rPr lang="en-US" dirty="0"/>
              <a:t>Our Network</a:t>
            </a:r>
          </a:p>
        </p:txBody>
      </p:sp>
      <p:sp>
        <p:nvSpPr>
          <p:cNvPr id="4" name="Shape 166">
            <a:extLst>
              <a:ext uri="{FF2B5EF4-FFF2-40B4-BE49-F238E27FC236}">
                <a16:creationId xmlns:a16="http://schemas.microsoft.com/office/drawing/2014/main" id="{2485F663-EEC2-D24D-9B87-C1FD4CB3B84C}"/>
              </a:ext>
            </a:extLst>
          </p:cNvPr>
          <p:cNvSpPr/>
          <p:nvPr/>
        </p:nvSpPr>
        <p:spPr>
          <a:xfrm>
            <a:off x="92244" y="543354"/>
            <a:ext cx="9051754" cy="71814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a:defRPr sz="5800">
                <a:solidFill>
                  <a:srgbClr val="53585F"/>
                </a:solidFill>
                <a:latin typeface="+mn-lt"/>
                <a:ea typeface="+mn-ea"/>
                <a:cs typeface="+mn-cs"/>
                <a:sym typeface="Helvetica"/>
              </a:defRPr>
            </a:lvl1pPr>
          </a:lstStyle>
          <a:p>
            <a:r>
              <a:rPr lang="en-US" sz="2000" b="1" i="1" dirty="0">
                <a:solidFill>
                  <a:schemeClr val="tx1"/>
                </a:solidFill>
                <a:latin typeface="Karla" pitchFamily="2" charset="0"/>
                <a:ea typeface="Karla" pitchFamily="2" charset="0"/>
              </a:rPr>
              <a:t>BITSS Catalysts </a:t>
            </a:r>
            <a:r>
              <a:rPr lang="en-US" sz="2000" i="1" dirty="0">
                <a:solidFill>
                  <a:schemeClr val="tx1"/>
                </a:solidFill>
                <a:latin typeface="Karla" pitchFamily="2" charset="0"/>
                <a:ea typeface="Karla" pitchFamily="2" charset="0"/>
              </a:rPr>
              <a:t>are PhD students, faculty, and researchers committed to advancing the teaching, practice, funding, and publishing of transparent and reproducible research.</a:t>
            </a:r>
          </a:p>
        </p:txBody>
      </p:sp>
      <p:pic>
        <p:nvPicPr>
          <p:cNvPr id="6" name="Picture 5">
            <a:extLst>
              <a:ext uri="{FF2B5EF4-FFF2-40B4-BE49-F238E27FC236}">
                <a16:creationId xmlns:a16="http://schemas.microsoft.com/office/drawing/2014/main" id="{116D49C5-745E-F046-BAEC-D2FFF8D7FDCC}"/>
              </a:ext>
            </a:extLst>
          </p:cNvPr>
          <p:cNvPicPr>
            <a:picLocks noChangeAspect="1"/>
          </p:cNvPicPr>
          <p:nvPr/>
        </p:nvPicPr>
        <p:blipFill rotWithShape="1">
          <a:blip r:embed="rId2"/>
          <a:srcRect l="5238" r="4750"/>
          <a:stretch/>
        </p:blipFill>
        <p:spPr>
          <a:xfrm>
            <a:off x="1499616" y="1334573"/>
            <a:ext cx="4926280" cy="2290396"/>
          </a:xfrm>
          <a:prstGeom prst="rect">
            <a:avLst/>
          </a:prstGeom>
        </p:spPr>
      </p:pic>
      <p:sp>
        <p:nvSpPr>
          <p:cNvPr id="7" name="Rectangle 6">
            <a:extLst>
              <a:ext uri="{FF2B5EF4-FFF2-40B4-BE49-F238E27FC236}">
                <a16:creationId xmlns:a16="http://schemas.microsoft.com/office/drawing/2014/main" id="{CECB5071-FFB6-5E46-BF95-987649786529}"/>
              </a:ext>
            </a:extLst>
          </p:cNvPr>
          <p:cNvSpPr/>
          <p:nvPr/>
        </p:nvSpPr>
        <p:spPr>
          <a:xfrm>
            <a:off x="0" y="3800134"/>
            <a:ext cx="3942313" cy="697627"/>
          </a:xfrm>
          <a:prstGeom prst="rect">
            <a:avLst/>
          </a:prstGeom>
        </p:spPr>
        <p:txBody>
          <a:bodyPr wrap="square">
            <a:spAutoFit/>
          </a:bodyPr>
          <a:lstStyle/>
          <a:p>
            <a:pPr algn="ctr">
              <a:spcAft>
                <a:spcPts val="422"/>
              </a:spcAft>
            </a:pPr>
            <a:r>
              <a:rPr lang="en-US" sz="1800" b="1" dirty="0">
                <a:solidFill>
                  <a:schemeClr val="tx1">
                    <a:lumMod val="75000"/>
                    <a:lumOff val="25000"/>
                  </a:schemeClr>
                </a:solidFill>
                <a:latin typeface="Karla" pitchFamily="2" charset="0"/>
                <a:ea typeface="Karla" pitchFamily="2" charset="0"/>
              </a:rPr>
              <a:t>120+ academics and practitioners; </a:t>
            </a:r>
          </a:p>
          <a:p>
            <a:pPr algn="ctr">
              <a:spcAft>
                <a:spcPts val="422"/>
              </a:spcAft>
            </a:pPr>
            <a:r>
              <a:rPr lang="en-US" sz="1800" b="1" dirty="0">
                <a:solidFill>
                  <a:schemeClr val="tx1">
                    <a:lumMod val="75000"/>
                    <a:lumOff val="25000"/>
                  </a:schemeClr>
                </a:solidFill>
                <a:latin typeface="Karla" pitchFamily="2" charset="0"/>
                <a:ea typeface="Karla" pitchFamily="2" charset="0"/>
              </a:rPr>
              <a:t>90 institutions; 30 countries</a:t>
            </a:r>
            <a:endParaRPr lang="en-US" sz="1800" dirty="0">
              <a:solidFill>
                <a:schemeClr val="tx1">
                  <a:lumMod val="75000"/>
                  <a:lumOff val="25000"/>
                </a:schemeClr>
              </a:solidFill>
              <a:latin typeface="Karla" pitchFamily="2" charset="0"/>
              <a:ea typeface="Karla" pitchFamily="2" charset="0"/>
              <a:cs typeface="Karla" charset="0"/>
            </a:endParaRPr>
          </a:p>
        </p:txBody>
      </p:sp>
      <p:pic>
        <p:nvPicPr>
          <p:cNvPr id="8" name="Picture 7">
            <a:extLst>
              <a:ext uri="{FF2B5EF4-FFF2-40B4-BE49-F238E27FC236}">
                <a16:creationId xmlns:a16="http://schemas.microsoft.com/office/drawing/2014/main" id="{B48DEA9E-97D1-314A-BA0C-6081A45392DC}"/>
              </a:ext>
            </a:extLst>
          </p:cNvPr>
          <p:cNvPicPr>
            <a:picLocks noChangeAspect="1"/>
          </p:cNvPicPr>
          <p:nvPr/>
        </p:nvPicPr>
        <p:blipFill rotWithShape="1">
          <a:blip r:embed="rId3">
            <a:extLst>
              <a:ext uri="{28A0092B-C50C-407E-A947-70E740481C1C}">
                <a14:useLocalDpi xmlns:a14="http://schemas.microsoft.com/office/drawing/2010/main" val="0"/>
              </a:ext>
            </a:extLst>
          </a:blip>
          <a:srcRect l="2864" t="17471" r="7760"/>
          <a:stretch/>
        </p:blipFill>
        <p:spPr>
          <a:xfrm>
            <a:off x="3755798" y="3271456"/>
            <a:ext cx="2670098" cy="1849184"/>
          </a:xfrm>
          <a:prstGeom prst="rect">
            <a:avLst/>
          </a:prstGeom>
        </p:spPr>
      </p:pic>
      <p:pic>
        <p:nvPicPr>
          <p:cNvPr id="9" name="Picture 8">
            <a:extLst>
              <a:ext uri="{FF2B5EF4-FFF2-40B4-BE49-F238E27FC236}">
                <a16:creationId xmlns:a16="http://schemas.microsoft.com/office/drawing/2014/main" id="{3F515B43-257F-6642-8AED-9CD79C9CA648}"/>
              </a:ext>
            </a:extLst>
          </p:cNvPr>
          <p:cNvPicPr>
            <a:picLocks noChangeAspect="1"/>
          </p:cNvPicPr>
          <p:nvPr/>
        </p:nvPicPr>
        <p:blipFill rotWithShape="1">
          <a:blip r:embed="rId4">
            <a:extLst>
              <a:ext uri="{28A0092B-C50C-407E-A947-70E740481C1C}">
                <a14:useLocalDpi xmlns:a14="http://schemas.microsoft.com/office/drawing/2010/main" val="0"/>
              </a:ext>
            </a:extLst>
          </a:blip>
          <a:srcRect l="28920" t="20051" r="10568" b="5813"/>
          <a:stretch/>
        </p:blipFill>
        <p:spPr>
          <a:xfrm>
            <a:off x="6425898" y="1334573"/>
            <a:ext cx="2370630" cy="1937615"/>
          </a:xfrm>
          <a:prstGeom prst="rect">
            <a:avLst/>
          </a:prstGeom>
        </p:spPr>
      </p:pic>
      <p:pic>
        <p:nvPicPr>
          <p:cNvPr id="10" name="Picture 9">
            <a:extLst>
              <a:ext uri="{FF2B5EF4-FFF2-40B4-BE49-F238E27FC236}">
                <a16:creationId xmlns:a16="http://schemas.microsoft.com/office/drawing/2014/main" id="{08B9B3E6-F0B5-F94B-B8C2-04C87A9FA2AB}"/>
              </a:ext>
            </a:extLst>
          </p:cNvPr>
          <p:cNvPicPr>
            <a:picLocks noChangeAspect="1"/>
          </p:cNvPicPr>
          <p:nvPr/>
        </p:nvPicPr>
        <p:blipFill rotWithShape="1">
          <a:blip r:embed="rId5">
            <a:extLst>
              <a:ext uri="{28A0092B-C50C-407E-A947-70E740481C1C}">
                <a14:useLocalDpi xmlns:a14="http://schemas.microsoft.com/office/drawing/2010/main" val="0"/>
              </a:ext>
            </a:extLst>
          </a:blip>
          <a:srcRect r="14501"/>
          <a:stretch/>
        </p:blipFill>
        <p:spPr>
          <a:xfrm>
            <a:off x="6425898" y="3272188"/>
            <a:ext cx="2370628" cy="1848452"/>
          </a:xfrm>
          <a:prstGeom prst="rect">
            <a:avLst/>
          </a:prstGeom>
        </p:spPr>
      </p:pic>
    </p:spTree>
    <p:extLst>
      <p:ext uri="{BB962C8B-B14F-4D97-AF65-F5344CB8AC3E}">
        <p14:creationId xmlns:p14="http://schemas.microsoft.com/office/powerpoint/2010/main" val="38763874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666F-CE48-4F4F-9FA7-75C7E95F7F63}"/>
              </a:ext>
            </a:extLst>
          </p:cNvPr>
          <p:cNvSpPr>
            <a:spLocks noGrp="1"/>
          </p:cNvSpPr>
          <p:nvPr>
            <p:ph type="title"/>
          </p:nvPr>
        </p:nvSpPr>
        <p:spPr/>
        <p:txBody>
          <a:bodyPr/>
          <a:lstStyle/>
          <a:p>
            <a:r>
              <a:rPr lang="en-US" dirty="0">
                <a:solidFill>
                  <a:schemeClr val="tx1"/>
                </a:solidFill>
              </a:rPr>
              <a:t>Registrations</a:t>
            </a:r>
            <a:endParaRPr lang="en-US" dirty="0"/>
          </a:p>
        </p:txBody>
      </p:sp>
      <p:sp>
        <p:nvSpPr>
          <p:cNvPr id="3" name="Text Placeholder 2">
            <a:extLst>
              <a:ext uri="{FF2B5EF4-FFF2-40B4-BE49-F238E27FC236}">
                <a16:creationId xmlns:a16="http://schemas.microsoft.com/office/drawing/2014/main" id="{74CC46BA-4073-0745-B53E-617B93B2612A}"/>
              </a:ext>
            </a:extLst>
          </p:cNvPr>
          <p:cNvSpPr>
            <a:spLocks noGrp="1"/>
          </p:cNvSpPr>
          <p:nvPr>
            <p:ph type="body" idx="1"/>
          </p:nvPr>
        </p:nvSpPr>
        <p:spPr/>
        <p:txBody>
          <a:bodyPr/>
          <a:lstStyle/>
          <a:p>
            <a:pPr>
              <a:lnSpc>
                <a:spcPct val="100000"/>
              </a:lnSpc>
            </a:pPr>
            <a:r>
              <a:rPr lang="en-US" dirty="0">
                <a:solidFill>
                  <a:schemeClr val="tx1"/>
                </a:solidFill>
              </a:rPr>
              <a:t>A registration is a record that contains </a:t>
            </a:r>
            <a:r>
              <a:rPr lang="en-US" b="1" u="sng" dirty="0">
                <a:solidFill>
                  <a:schemeClr val="tx1"/>
                </a:solidFill>
              </a:rPr>
              <a:t>minimal</a:t>
            </a:r>
            <a:r>
              <a:rPr lang="en-US" dirty="0">
                <a:solidFill>
                  <a:schemeClr val="tx1"/>
                </a:solidFill>
              </a:rPr>
              <a:t> information about a study</a:t>
            </a:r>
            <a:r>
              <a:rPr lang="en-US" dirty="0"/>
              <a:t>:</a:t>
            </a:r>
            <a:r>
              <a:rPr lang="en-US" dirty="0">
                <a:solidFill>
                  <a:schemeClr val="tx1"/>
                </a:solidFill>
              </a:rPr>
              <a:t> title, authors, study country, status, keywords, abstract, start and end dates, outcomes, intervention information, basic research design, whether or not treatments are clustered (when performing an RCT), and Institutional Review Board (IRB) information. </a:t>
            </a:r>
          </a:p>
          <a:p>
            <a:pPr>
              <a:lnSpc>
                <a:spcPct val="100000"/>
              </a:lnSpc>
            </a:pPr>
            <a:endParaRPr lang="en-US" dirty="0">
              <a:solidFill>
                <a:schemeClr val="tx1"/>
              </a:solidFill>
            </a:endParaRPr>
          </a:p>
          <a:p>
            <a:pPr>
              <a:lnSpc>
                <a:spcPct val="100000"/>
              </a:lnSpc>
            </a:pPr>
            <a:r>
              <a:rPr lang="en-US" dirty="0">
                <a:solidFill>
                  <a:schemeClr val="tx1"/>
                </a:solidFill>
              </a:rPr>
              <a:t>Should be recorded before analyzing data</a:t>
            </a:r>
          </a:p>
          <a:p>
            <a:pPr>
              <a:lnSpc>
                <a:spcPct val="100000"/>
              </a:lnSpc>
            </a:pPr>
            <a:endParaRPr lang="en-US" dirty="0">
              <a:solidFill>
                <a:schemeClr val="tx1"/>
              </a:solidFill>
            </a:endParaRPr>
          </a:p>
          <a:p>
            <a:pPr>
              <a:lnSpc>
                <a:spcPct val="100000"/>
              </a:lnSpc>
            </a:pPr>
            <a:r>
              <a:rPr lang="en-US" b="1" dirty="0">
                <a:solidFill>
                  <a:schemeClr val="tx1"/>
                </a:solidFill>
              </a:rPr>
              <a:t>The main goal:</a:t>
            </a:r>
            <a:r>
              <a:rPr lang="en-US" dirty="0">
                <a:solidFill>
                  <a:schemeClr val="tx1"/>
                </a:solidFill>
              </a:rPr>
              <a:t> track the complete body of knowledge in a topic of research, regardless of the direction and magnitude of the results.</a:t>
            </a:r>
          </a:p>
        </p:txBody>
      </p:sp>
    </p:spTree>
    <p:extLst>
      <p:ext uri="{BB962C8B-B14F-4D97-AF65-F5344CB8AC3E}">
        <p14:creationId xmlns:p14="http://schemas.microsoft.com/office/powerpoint/2010/main" val="24905871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666F-CE48-4F4F-9FA7-75C7E95F7F63}"/>
              </a:ext>
            </a:extLst>
          </p:cNvPr>
          <p:cNvSpPr>
            <a:spLocks noGrp="1"/>
          </p:cNvSpPr>
          <p:nvPr>
            <p:ph type="title"/>
          </p:nvPr>
        </p:nvSpPr>
        <p:spPr/>
        <p:txBody>
          <a:bodyPr/>
          <a:lstStyle/>
          <a:p>
            <a:r>
              <a:rPr lang="en-US" dirty="0">
                <a:solidFill>
                  <a:schemeClr val="tx1"/>
                </a:solidFill>
              </a:rPr>
              <a:t>Why register: </a:t>
            </a:r>
            <a:br>
              <a:rPr lang="en-US" dirty="0">
                <a:solidFill>
                  <a:schemeClr val="tx1"/>
                </a:solidFill>
              </a:rPr>
            </a:br>
            <a:r>
              <a:rPr lang="en-US" dirty="0">
                <a:solidFill>
                  <a:schemeClr val="tx1"/>
                </a:solidFill>
              </a:rPr>
              <a:t>social planners </a:t>
            </a:r>
            <a:br>
              <a:rPr lang="en-US" dirty="0">
                <a:solidFill>
                  <a:schemeClr val="tx1"/>
                </a:solidFill>
              </a:rPr>
            </a:br>
            <a:r>
              <a:rPr lang="en-US" dirty="0">
                <a:solidFill>
                  <a:schemeClr val="tx1"/>
                </a:solidFill>
              </a:rPr>
              <a:t>perspective</a:t>
            </a:r>
            <a:br>
              <a:rPr lang="en-US" dirty="0">
                <a:solidFill>
                  <a:schemeClr val="tx1"/>
                </a:solidFill>
              </a:rPr>
            </a:br>
            <a:r>
              <a:rPr lang="en-US" sz="1800" dirty="0">
                <a:solidFill>
                  <a:schemeClr val="tx1"/>
                </a:solidFill>
              </a:rPr>
              <a:t>(</a:t>
            </a:r>
            <a:r>
              <a:rPr lang="en-US" sz="1800" dirty="0"/>
              <a:t>Kaplan and Irvin, </a:t>
            </a:r>
            <a:br>
              <a:rPr lang="en-US" sz="1800" dirty="0"/>
            </a:br>
            <a:r>
              <a:rPr lang="en-US" sz="1800" dirty="0"/>
              <a:t>2015)</a:t>
            </a:r>
          </a:p>
        </p:txBody>
      </p:sp>
      <p:pic>
        <p:nvPicPr>
          <p:cNvPr id="5" name="Picture 4">
            <a:extLst>
              <a:ext uri="{FF2B5EF4-FFF2-40B4-BE49-F238E27FC236}">
                <a16:creationId xmlns:a16="http://schemas.microsoft.com/office/drawing/2014/main" id="{AB95DBAB-6257-134A-9934-BE1C9D893032}"/>
              </a:ext>
            </a:extLst>
          </p:cNvPr>
          <p:cNvPicPr>
            <a:picLocks noChangeAspect="1"/>
          </p:cNvPicPr>
          <p:nvPr/>
        </p:nvPicPr>
        <p:blipFill>
          <a:blip r:embed="rId2"/>
          <a:stretch>
            <a:fillRect/>
          </a:stretch>
        </p:blipFill>
        <p:spPr>
          <a:xfrm>
            <a:off x="3974225" y="10048"/>
            <a:ext cx="5169775" cy="5127744"/>
          </a:xfrm>
          <a:prstGeom prst="rect">
            <a:avLst/>
          </a:prstGeom>
        </p:spPr>
      </p:pic>
    </p:spTree>
    <p:extLst>
      <p:ext uri="{BB962C8B-B14F-4D97-AF65-F5344CB8AC3E}">
        <p14:creationId xmlns:p14="http://schemas.microsoft.com/office/powerpoint/2010/main" val="39235828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666F-CE48-4F4F-9FA7-75C7E95F7F63}"/>
              </a:ext>
            </a:extLst>
          </p:cNvPr>
          <p:cNvSpPr>
            <a:spLocks noGrp="1"/>
          </p:cNvSpPr>
          <p:nvPr>
            <p:ph type="title"/>
          </p:nvPr>
        </p:nvSpPr>
        <p:spPr/>
        <p:txBody>
          <a:bodyPr/>
          <a:lstStyle/>
          <a:p>
            <a:r>
              <a:rPr lang="en-US" dirty="0">
                <a:solidFill>
                  <a:schemeClr val="tx1"/>
                </a:solidFill>
              </a:rPr>
              <a:t>Pre-Analysis Plans</a:t>
            </a:r>
            <a:endParaRPr lang="en-US" dirty="0"/>
          </a:p>
        </p:txBody>
      </p:sp>
      <p:sp>
        <p:nvSpPr>
          <p:cNvPr id="3" name="Text Placeholder 2">
            <a:extLst>
              <a:ext uri="{FF2B5EF4-FFF2-40B4-BE49-F238E27FC236}">
                <a16:creationId xmlns:a16="http://schemas.microsoft.com/office/drawing/2014/main" id="{74CC46BA-4073-0745-B53E-617B93B2612A}"/>
              </a:ext>
            </a:extLst>
          </p:cNvPr>
          <p:cNvSpPr>
            <a:spLocks noGrp="1"/>
          </p:cNvSpPr>
          <p:nvPr>
            <p:ph type="body" idx="1"/>
          </p:nvPr>
        </p:nvSpPr>
        <p:spPr/>
        <p:txBody>
          <a:bodyPr/>
          <a:lstStyle/>
          <a:p>
            <a:r>
              <a:rPr lang="en-US" sz="2000" dirty="0">
                <a:solidFill>
                  <a:schemeClr val="tx1"/>
                </a:solidFill>
              </a:rPr>
              <a:t>PAPs are </a:t>
            </a:r>
            <a:r>
              <a:rPr lang="en-US" sz="2000" b="1" u="sng" dirty="0">
                <a:solidFill>
                  <a:schemeClr val="tx1"/>
                </a:solidFill>
              </a:rPr>
              <a:t>extensive</a:t>
            </a:r>
            <a:r>
              <a:rPr lang="en-US" sz="2000" dirty="0">
                <a:solidFill>
                  <a:schemeClr val="tx1"/>
                </a:solidFill>
              </a:rPr>
              <a:t> methodological descriptions of the analysis to be performed </a:t>
            </a:r>
            <a:r>
              <a:rPr lang="en-US" sz="2000" i="1" dirty="0">
                <a:solidFill>
                  <a:schemeClr val="tx1"/>
                </a:solidFill>
              </a:rPr>
              <a:t>before </a:t>
            </a:r>
            <a:r>
              <a:rPr lang="en-US" sz="2000" dirty="0">
                <a:solidFill>
                  <a:schemeClr val="tx1"/>
                </a:solidFill>
              </a:rPr>
              <a:t>the endline data is collected</a:t>
            </a:r>
          </a:p>
          <a:p>
            <a:pPr>
              <a:lnSpc>
                <a:spcPct val="200000"/>
              </a:lnSpc>
            </a:pPr>
            <a:r>
              <a:rPr lang="en-US" sz="2000" dirty="0">
                <a:solidFill>
                  <a:schemeClr val="tx1"/>
                </a:solidFill>
              </a:rPr>
              <a:t>Helps to prevents p-hacking </a:t>
            </a:r>
          </a:p>
          <a:p>
            <a:pPr>
              <a:lnSpc>
                <a:spcPct val="200000"/>
              </a:lnSpc>
            </a:pPr>
            <a:r>
              <a:rPr lang="en-US" sz="2000" dirty="0">
                <a:solidFill>
                  <a:schemeClr val="tx1"/>
                </a:solidFill>
              </a:rPr>
              <a:t>Only way to guarantee accurate statistical testing</a:t>
            </a:r>
          </a:p>
          <a:p>
            <a:pPr>
              <a:lnSpc>
                <a:spcPct val="200000"/>
              </a:lnSpc>
            </a:pPr>
            <a:r>
              <a:rPr lang="en-US" sz="2000" dirty="0">
                <a:solidFill>
                  <a:schemeClr val="tx1"/>
                </a:solidFill>
              </a:rPr>
              <a:t>Distinguishes confirmatory from exploratory analysis</a:t>
            </a:r>
          </a:p>
        </p:txBody>
      </p:sp>
    </p:spTree>
    <p:extLst>
      <p:ext uri="{BB962C8B-B14F-4D97-AF65-F5344CB8AC3E}">
        <p14:creationId xmlns:p14="http://schemas.microsoft.com/office/powerpoint/2010/main" val="40826168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666F-CE48-4F4F-9FA7-75C7E95F7F63}"/>
              </a:ext>
            </a:extLst>
          </p:cNvPr>
          <p:cNvSpPr>
            <a:spLocks noGrp="1"/>
          </p:cNvSpPr>
          <p:nvPr>
            <p:ph type="title"/>
          </p:nvPr>
        </p:nvSpPr>
        <p:spPr/>
        <p:txBody>
          <a:bodyPr/>
          <a:lstStyle/>
          <a:p>
            <a:r>
              <a:rPr lang="en-US" dirty="0">
                <a:solidFill>
                  <a:schemeClr val="tx1"/>
                </a:solidFill>
              </a:rPr>
              <a:t>How To Do a Pre-Analysis Plan</a:t>
            </a:r>
            <a:endParaRPr lang="en-US" dirty="0"/>
          </a:p>
        </p:txBody>
      </p:sp>
      <p:sp>
        <p:nvSpPr>
          <p:cNvPr id="3" name="Text Placeholder 2">
            <a:extLst>
              <a:ext uri="{FF2B5EF4-FFF2-40B4-BE49-F238E27FC236}">
                <a16:creationId xmlns:a16="http://schemas.microsoft.com/office/drawing/2014/main" id="{74CC46BA-4073-0745-B53E-617B93B2612A}"/>
              </a:ext>
            </a:extLst>
          </p:cNvPr>
          <p:cNvSpPr>
            <a:spLocks noGrp="1"/>
          </p:cNvSpPr>
          <p:nvPr>
            <p:ph type="body" idx="1"/>
          </p:nvPr>
        </p:nvSpPr>
        <p:spPr>
          <a:xfrm>
            <a:off x="311700" y="1627833"/>
            <a:ext cx="8520600" cy="2941042"/>
          </a:xfrm>
        </p:spPr>
        <p:txBody>
          <a:bodyPr numCol="2"/>
          <a:lstStyle/>
          <a:p>
            <a:pPr>
              <a:lnSpc>
                <a:spcPct val="150000"/>
              </a:lnSpc>
              <a:buFont typeface="+mj-lt"/>
              <a:buAutoNum type="arabicPeriod"/>
            </a:pPr>
            <a:r>
              <a:rPr lang="en-US" dirty="0">
                <a:solidFill>
                  <a:schemeClr val="tx1"/>
                </a:solidFill>
              </a:rPr>
              <a:t>Detail study design</a:t>
            </a:r>
          </a:p>
          <a:p>
            <a:pPr>
              <a:lnSpc>
                <a:spcPct val="150000"/>
              </a:lnSpc>
              <a:buFont typeface="+mj-lt"/>
              <a:buAutoNum type="arabicPeriod"/>
            </a:pPr>
            <a:r>
              <a:rPr lang="en-US" dirty="0">
                <a:solidFill>
                  <a:schemeClr val="tx1"/>
                </a:solidFill>
              </a:rPr>
              <a:t>Sampling details</a:t>
            </a:r>
          </a:p>
          <a:p>
            <a:pPr>
              <a:lnSpc>
                <a:spcPct val="150000"/>
              </a:lnSpc>
              <a:buFont typeface="+mj-lt"/>
              <a:buAutoNum type="arabicPeriod"/>
            </a:pPr>
            <a:r>
              <a:rPr lang="en-US" dirty="0">
                <a:solidFill>
                  <a:schemeClr val="tx1"/>
                </a:solidFill>
              </a:rPr>
              <a:t>Outcome Measures</a:t>
            </a:r>
          </a:p>
          <a:p>
            <a:pPr>
              <a:lnSpc>
                <a:spcPct val="150000"/>
              </a:lnSpc>
              <a:buFont typeface="+mj-lt"/>
              <a:buAutoNum type="arabicPeriod"/>
            </a:pPr>
            <a:r>
              <a:rPr lang="en-US" dirty="0">
                <a:solidFill>
                  <a:schemeClr val="tx1"/>
                </a:solidFill>
              </a:rPr>
              <a:t>Index construction</a:t>
            </a:r>
          </a:p>
          <a:p>
            <a:pPr>
              <a:lnSpc>
                <a:spcPct val="150000"/>
              </a:lnSpc>
              <a:buFont typeface="+mj-lt"/>
              <a:buAutoNum type="arabicPeriod"/>
            </a:pPr>
            <a:r>
              <a:rPr lang="en-US" dirty="0">
                <a:solidFill>
                  <a:schemeClr val="tx1"/>
                </a:solidFill>
              </a:rPr>
              <a:t>Multiple hypothesis adjustments</a:t>
            </a:r>
          </a:p>
          <a:p>
            <a:pPr>
              <a:lnSpc>
                <a:spcPct val="150000"/>
              </a:lnSpc>
              <a:buFont typeface="+mj-lt"/>
              <a:buAutoNum type="arabicPeriod"/>
            </a:pPr>
            <a:r>
              <a:rPr lang="en-US" dirty="0">
                <a:solidFill>
                  <a:schemeClr val="tx1"/>
                </a:solidFill>
              </a:rPr>
              <a:t>Subgroup analysis</a:t>
            </a:r>
          </a:p>
          <a:p>
            <a:pPr>
              <a:lnSpc>
                <a:spcPct val="150000"/>
              </a:lnSpc>
              <a:buFont typeface="+mj-lt"/>
              <a:buAutoNum type="arabicPeriod"/>
            </a:pPr>
            <a:r>
              <a:rPr lang="en-US" dirty="0">
                <a:solidFill>
                  <a:schemeClr val="tx1"/>
                </a:solidFill>
              </a:rPr>
              <a:t>Direction of the effect (optional)</a:t>
            </a:r>
          </a:p>
          <a:p>
            <a:pPr>
              <a:lnSpc>
                <a:spcPct val="150000"/>
              </a:lnSpc>
              <a:buFont typeface="+mj-lt"/>
              <a:buAutoNum type="arabicPeriod"/>
            </a:pPr>
            <a:r>
              <a:rPr lang="en-US" dirty="0">
                <a:solidFill>
                  <a:schemeClr val="tx1"/>
                </a:solidFill>
              </a:rPr>
              <a:t>Exact statistical specification</a:t>
            </a:r>
          </a:p>
          <a:p>
            <a:pPr>
              <a:lnSpc>
                <a:spcPct val="150000"/>
              </a:lnSpc>
              <a:buFont typeface="+mj-lt"/>
              <a:buAutoNum type="arabicPeriod"/>
            </a:pPr>
            <a:r>
              <a:rPr lang="en-US" dirty="0">
                <a:solidFill>
                  <a:schemeClr val="tx1"/>
                </a:solidFill>
              </a:rPr>
              <a:t>Structural model (optional)</a:t>
            </a:r>
          </a:p>
          <a:p>
            <a:pPr>
              <a:lnSpc>
                <a:spcPct val="150000"/>
              </a:lnSpc>
              <a:buFont typeface="+mj-lt"/>
              <a:buAutoNum type="arabicPeriod"/>
            </a:pPr>
            <a:r>
              <a:rPr lang="en-US" dirty="0">
                <a:solidFill>
                  <a:schemeClr val="tx1"/>
                </a:solidFill>
              </a:rPr>
              <a:t>Timestamp</a:t>
            </a:r>
          </a:p>
          <a:p>
            <a:endParaRPr lang="en-US" dirty="0">
              <a:solidFill>
                <a:schemeClr val="tx1"/>
              </a:solidFill>
            </a:endParaRPr>
          </a:p>
          <a:p>
            <a:endParaRPr lang="en-US" dirty="0">
              <a:solidFill>
                <a:schemeClr val="tx1"/>
              </a:solidFill>
            </a:endParaRPr>
          </a:p>
        </p:txBody>
      </p:sp>
      <p:sp>
        <p:nvSpPr>
          <p:cNvPr id="4" name="TextBox 3">
            <a:extLst>
              <a:ext uri="{FF2B5EF4-FFF2-40B4-BE49-F238E27FC236}">
                <a16:creationId xmlns:a16="http://schemas.microsoft.com/office/drawing/2014/main" id="{7101D943-5267-BC43-9535-1435F25A0B9F}"/>
              </a:ext>
            </a:extLst>
          </p:cNvPr>
          <p:cNvSpPr txBox="1"/>
          <p:nvPr/>
        </p:nvSpPr>
        <p:spPr>
          <a:xfrm>
            <a:off x="301454" y="1155560"/>
            <a:ext cx="8430366" cy="369332"/>
          </a:xfrm>
          <a:prstGeom prst="rect">
            <a:avLst/>
          </a:prstGeom>
          <a:noFill/>
        </p:spPr>
        <p:txBody>
          <a:bodyPr wrap="square" rtlCol="0">
            <a:spAutoFit/>
          </a:bodyPr>
          <a:lstStyle/>
          <a:p>
            <a:r>
              <a:rPr lang="en-US" sz="1800" dirty="0">
                <a:solidFill>
                  <a:schemeClr val="tx1"/>
                </a:solidFill>
              </a:rPr>
              <a:t>Christensen, Freese and Miguel (Forthcoming) suggest detailed information on:</a:t>
            </a:r>
          </a:p>
        </p:txBody>
      </p:sp>
    </p:spTree>
    <p:extLst>
      <p:ext uri="{BB962C8B-B14F-4D97-AF65-F5344CB8AC3E}">
        <p14:creationId xmlns:p14="http://schemas.microsoft.com/office/powerpoint/2010/main" val="26492355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9B4E88-9ABB-7F42-8BE9-229CC0665D3E}"/>
              </a:ext>
            </a:extLst>
          </p:cNvPr>
          <p:cNvSpPr>
            <a:spLocks noGrp="1"/>
          </p:cNvSpPr>
          <p:nvPr>
            <p:ph type="title"/>
          </p:nvPr>
        </p:nvSpPr>
        <p:spPr>
          <a:xfrm>
            <a:off x="311700" y="284256"/>
            <a:ext cx="8520600" cy="572700"/>
          </a:xfrm>
        </p:spPr>
        <p:txBody>
          <a:bodyPr/>
          <a:lstStyle/>
          <a:p>
            <a:r>
              <a:rPr lang="en-US" dirty="0"/>
              <a:t>Common Concerns About PAPs</a:t>
            </a:r>
          </a:p>
        </p:txBody>
      </p:sp>
      <p:graphicFrame>
        <p:nvGraphicFramePr>
          <p:cNvPr id="4" name="Table 3">
            <a:extLst>
              <a:ext uri="{FF2B5EF4-FFF2-40B4-BE49-F238E27FC236}">
                <a16:creationId xmlns:a16="http://schemas.microsoft.com/office/drawing/2014/main" id="{E7E23E59-5E79-FF4B-9A1A-D73AD015B9C7}"/>
              </a:ext>
            </a:extLst>
          </p:cNvPr>
          <p:cNvGraphicFramePr>
            <a:graphicFrameLocks noGrp="1"/>
          </p:cNvGraphicFramePr>
          <p:nvPr>
            <p:extLst/>
          </p:nvPr>
        </p:nvGraphicFramePr>
        <p:xfrm>
          <a:off x="0" y="924448"/>
          <a:ext cx="9144000" cy="4242623"/>
        </p:xfrm>
        <a:graphic>
          <a:graphicData uri="http://schemas.openxmlformats.org/drawingml/2006/table">
            <a:tbl>
              <a:tblPr firstRow="1" firstCol="1" bandRow="1">
                <a:tableStyleId>{5C22544A-7EE6-4342-B048-85BDC9FD1C3A}</a:tableStyleId>
              </a:tblPr>
              <a:tblGrid>
                <a:gridCol w="3637503">
                  <a:extLst>
                    <a:ext uri="{9D8B030D-6E8A-4147-A177-3AD203B41FA5}">
                      <a16:colId xmlns:a16="http://schemas.microsoft.com/office/drawing/2014/main" val="240292308"/>
                    </a:ext>
                  </a:extLst>
                </a:gridCol>
                <a:gridCol w="5506497">
                  <a:extLst>
                    <a:ext uri="{9D8B030D-6E8A-4147-A177-3AD203B41FA5}">
                      <a16:colId xmlns:a16="http://schemas.microsoft.com/office/drawing/2014/main" val="626318002"/>
                    </a:ext>
                  </a:extLst>
                </a:gridCol>
              </a:tblGrid>
              <a:tr h="377748">
                <a:tc>
                  <a:txBody>
                    <a:bodyPr/>
                    <a:lstStyle/>
                    <a:p>
                      <a:pPr marL="0" marR="0" algn="ctr">
                        <a:spcBef>
                          <a:spcPts val="0"/>
                        </a:spcBef>
                        <a:spcAft>
                          <a:spcPts val="0"/>
                        </a:spcAft>
                      </a:pPr>
                      <a:r>
                        <a:rPr lang="en-US" sz="1800">
                          <a:effectLst/>
                        </a:rPr>
                        <a:t>Critique</a:t>
                      </a:r>
                      <a:endParaRPr lang="en-US" sz="1800">
                        <a:effectLst/>
                        <a:latin typeface="Calibri" panose="020F0502020204030204" pitchFamily="34" charset="0"/>
                        <a:ea typeface="Times New Roman" panose="02020603050405020304" pitchFamily="18" charset="0"/>
                      </a:endParaRPr>
                    </a:p>
                  </a:txBody>
                  <a:tcPr marL="63500" marR="63500" marT="63500" marB="63500"/>
                </a:tc>
                <a:tc>
                  <a:txBody>
                    <a:bodyPr/>
                    <a:lstStyle/>
                    <a:p>
                      <a:pPr marL="0" marR="0" algn="ctr">
                        <a:spcBef>
                          <a:spcPts val="0"/>
                        </a:spcBef>
                        <a:spcAft>
                          <a:spcPts val="0"/>
                        </a:spcAft>
                      </a:pPr>
                      <a:r>
                        <a:rPr lang="en-US" sz="1800" dirty="0">
                          <a:effectLst/>
                        </a:rPr>
                        <a:t>Response</a:t>
                      </a:r>
                      <a:endParaRPr lang="en-US" sz="1800" dirty="0">
                        <a:effectLst/>
                        <a:latin typeface="Calibri" panose="020F0502020204030204" pitchFamily="34" charset="0"/>
                        <a:ea typeface="Times New Roman" panose="02020603050405020304" pitchFamily="18" charset="0"/>
                      </a:endParaRPr>
                    </a:p>
                  </a:txBody>
                  <a:tcPr marL="63500" marR="63500" marT="63500" marB="63500"/>
                </a:tc>
                <a:extLst>
                  <a:ext uri="{0D108BD9-81ED-4DB2-BD59-A6C34878D82A}">
                    <a16:rowId xmlns:a16="http://schemas.microsoft.com/office/drawing/2014/main" val="2925223740"/>
                  </a:ext>
                </a:extLst>
              </a:tr>
              <a:tr h="807598">
                <a:tc>
                  <a:txBody>
                    <a:bodyPr/>
                    <a:lstStyle/>
                    <a:p>
                      <a:pPr marL="0" marR="0" algn="l" rtl="0">
                        <a:lnSpc>
                          <a:spcPct val="100000"/>
                        </a:lnSpc>
                        <a:spcBef>
                          <a:spcPts val="0"/>
                        </a:spcBef>
                        <a:spcAft>
                          <a:spcPts val="0"/>
                        </a:spcAft>
                        <a:buClr>
                          <a:srgbClr val="000000"/>
                        </a:buClr>
                        <a:buFont typeface="Arial"/>
                      </a:pPr>
                      <a:r>
                        <a:rPr lang="en-US" sz="1800" b="0" i="0" u="none" strike="noStrike" cap="none" dirty="0">
                          <a:solidFill>
                            <a:schemeClr val="bg1"/>
                          </a:solidFill>
                          <a:effectLst/>
                          <a:latin typeface="+mn-lt"/>
                          <a:ea typeface="+mn-ea"/>
                          <a:cs typeface="+mn-cs"/>
                          <a:sym typeface="Arial"/>
                        </a:rPr>
                        <a:t>PAPs take too much time and are too difficult (Olken 2015)</a:t>
                      </a:r>
                    </a:p>
                  </a:txBody>
                  <a:tcPr marL="63500" marR="63500" marT="63500" marB="63500" anchor="ctr">
                    <a:solidFill>
                      <a:schemeClr val="accent3">
                        <a:lumMod val="20000"/>
                        <a:lumOff val="80000"/>
                      </a:schemeClr>
                    </a:solidFill>
                  </a:tcPr>
                </a:tc>
                <a:tc>
                  <a:txBody>
                    <a:bodyPr/>
                    <a:lstStyle/>
                    <a:p>
                      <a:pPr marL="0" marR="0">
                        <a:spcBef>
                          <a:spcPts val="0"/>
                        </a:spcBef>
                        <a:spcAft>
                          <a:spcPts val="0"/>
                        </a:spcAft>
                      </a:pPr>
                      <a:r>
                        <a:rPr lang="en-US" sz="1800" b="0" dirty="0">
                          <a:solidFill>
                            <a:schemeClr val="bg1"/>
                          </a:solidFill>
                          <a:effectLst/>
                        </a:rPr>
                        <a:t>A PAP changes the timing of the analytic component, not clear that it increases it</a:t>
                      </a:r>
                      <a:endParaRPr lang="en-US" sz="1800" b="0" dirty="0">
                        <a:solidFill>
                          <a:schemeClr val="bg1"/>
                        </a:solidFill>
                        <a:effectLst/>
                        <a:latin typeface="Times New Roman" panose="02020603050405020304" pitchFamily="18" charset="0"/>
                        <a:ea typeface="Times New Roman" panose="02020603050405020304" pitchFamily="18" charset="0"/>
                      </a:endParaRPr>
                    </a:p>
                  </a:txBody>
                  <a:tcPr marL="63500" marR="63500" marT="63500" marB="63500" anchor="ctr">
                    <a:solidFill>
                      <a:schemeClr val="accent3">
                        <a:lumMod val="20000"/>
                        <a:lumOff val="80000"/>
                      </a:schemeClr>
                    </a:solidFill>
                  </a:tcPr>
                </a:tc>
                <a:extLst>
                  <a:ext uri="{0D108BD9-81ED-4DB2-BD59-A6C34878D82A}">
                    <a16:rowId xmlns:a16="http://schemas.microsoft.com/office/drawing/2014/main" val="74782995"/>
                  </a:ext>
                </a:extLst>
              </a:tr>
              <a:tr h="1452375">
                <a:tc>
                  <a:txBody>
                    <a:bodyPr/>
                    <a:lstStyle/>
                    <a:p>
                      <a:pPr marL="0" marR="0" algn="l" rtl="0">
                        <a:lnSpc>
                          <a:spcPct val="100000"/>
                        </a:lnSpc>
                        <a:spcBef>
                          <a:spcPts val="0"/>
                        </a:spcBef>
                        <a:spcAft>
                          <a:spcPts val="0"/>
                        </a:spcAft>
                        <a:buClr>
                          <a:srgbClr val="000000"/>
                        </a:buClr>
                        <a:buFont typeface="Arial"/>
                      </a:pPr>
                      <a:r>
                        <a:rPr lang="en-US" sz="1800" b="0" i="0" u="none" strike="noStrike" cap="none" dirty="0">
                          <a:solidFill>
                            <a:schemeClr val="bg1"/>
                          </a:solidFill>
                          <a:effectLst/>
                          <a:latin typeface="+mn-lt"/>
                          <a:ea typeface="+mn-ea"/>
                          <a:cs typeface="+mn-cs"/>
                          <a:sym typeface="Arial"/>
                        </a:rPr>
                        <a:t>Scientific discovery often comes from surprises. PAPs stifle discovery (Olken 2015)</a:t>
                      </a:r>
                    </a:p>
                  </a:txBody>
                  <a:tcPr marL="63500" marR="63500" marT="63500" marB="63500" anchor="ctr">
                    <a:solidFill>
                      <a:schemeClr val="accent2">
                        <a:lumMod val="90000"/>
                      </a:schemeClr>
                    </a:solidFill>
                  </a:tcPr>
                </a:tc>
                <a:tc>
                  <a:txBody>
                    <a:bodyPr/>
                    <a:lstStyle/>
                    <a:p>
                      <a:pPr marL="0" marR="0">
                        <a:spcBef>
                          <a:spcPts val="0"/>
                        </a:spcBef>
                        <a:spcAft>
                          <a:spcPts val="0"/>
                        </a:spcAft>
                      </a:pPr>
                      <a:r>
                        <a:rPr lang="en-US" sz="1800" b="1" u="sng" dirty="0">
                          <a:solidFill>
                            <a:schemeClr val="bg1"/>
                          </a:solidFill>
                          <a:effectLst/>
                        </a:rPr>
                        <a:t>PAPs do not prevent researchers from doing exploratory work</a:t>
                      </a:r>
                      <a:r>
                        <a:rPr lang="en-US" sz="1800" b="0" dirty="0">
                          <a:solidFill>
                            <a:schemeClr val="bg1"/>
                          </a:solidFill>
                          <a:effectLst/>
                        </a:rPr>
                        <a:t>; they only require researchers to be clear about the objectives of their analyses.</a:t>
                      </a:r>
                      <a:endParaRPr lang="en-US" sz="1800" b="0" dirty="0">
                        <a:solidFill>
                          <a:schemeClr val="bg1"/>
                        </a:solidFill>
                        <a:effectLst/>
                        <a:latin typeface="Times New Roman" panose="02020603050405020304" pitchFamily="18" charset="0"/>
                        <a:ea typeface="Times New Roman" panose="02020603050405020304" pitchFamily="18" charset="0"/>
                      </a:endParaRPr>
                    </a:p>
                  </a:txBody>
                  <a:tcPr marL="63500" marR="63500" marT="63500" marB="63500" anchor="ctr">
                    <a:solidFill>
                      <a:schemeClr val="accent2">
                        <a:lumMod val="90000"/>
                      </a:schemeClr>
                    </a:solidFill>
                  </a:tcPr>
                </a:tc>
                <a:extLst>
                  <a:ext uri="{0D108BD9-81ED-4DB2-BD59-A6C34878D82A}">
                    <a16:rowId xmlns:a16="http://schemas.microsoft.com/office/drawing/2014/main" val="2421407583"/>
                  </a:ext>
                </a:extLst>
              </a:tr>
              <a:tr h="1581330">
                <a:tc>
                  <a:txBody>
                    <a:bodyPr/>
                    <a:lstStyle/>
                    <a:p>
                      <a:pPr marL="0" marR="0" algn="l" rtl="0">
                        <a:lnSpc>
                          <a:spcPct val="100000"/>
                        </a:lnSpc>
                        <a:spcBef>
                          <a:spcPts val="0"/>
                        </a:spcBef>
                        <a:spcAft>
                          <a:spcPts val="0"/>
                        </a:spcAft>
                        <a:buClr>
                          <a:srgbClr val="000000"/>
                        </a:buClr>
                        <a:buFont typeface="Arial"/>
                      </a:pPr>
                      <a:r>
                        <a:rPr lang="en-US" sz="1800" b="0" i="0" u="none" strike="noStrike" cap="none" dirty="0">
                          <a:solidFill>
                            <a:schemeClr val="bg1"/>
                          </a:solidFill>
                          <a:effectLst/>
                          <a:latin typeface="+mn-lt"/>
                          <a:ea typeface="+mn-ea"/>
                          <a:cs typeface="+mn-cs"/>
                          <a:sym typeface="Arial"/>
                        </a:rPr>
                        <a:t>If replications are cheap they will rule out false positives, making PAPs irrelevant.</a:t>
                      </a:r>
                    </a:p>
                    <a:p>
                      <a:pPr marL="0" marR="0" algn="l" rtl="0">
                        <a:lnSpc>
                          <a:spcPct val="100000"/>
                        </a:lnSpc>
                        <a:spcBef>
                          <a:spcPts val="0"/>
                        </a:spcBef>
                        <a:spcAft>
                          <a:spcPts val="0"/>
                        </a:spcAft>
                        <a:buClr>
                          <a:srgbClr val="000000"/>
                        </a:buClr>
                        <a:buFont typeface="Arial"/>
                      </a:pPr>
                      <a:r>
                        <a:rPr lang="en-US" sz="1800" b="0" i="0" u="none" strike="noStrike" cap="none" dirty="0">
                          <a:solidFill>
                            <a:schemeClr val="bg1"/>
                          </a:solidFill>
                          <a:effectLst/>
                          <a:latin typeface="+mn-lt"/>
                          <a:ea typeface="+mn-ea"/>
                          <a:cs typeface="+mn-cs"/>
                          <a:sym typeface="Arial"/>
                        </a:rPr>
                        <a:t>(Coffman and Niederle 2015) </a:t>
                      </a:r>
                    </a:p>
                  </a:txBody>
                  <a:tcPr marL="63500" marR="63500" marT="63500" marB="63500" anchor="ctr">
                    <a:solidFill>
                      <a:schemeClr val="accent2"/>
                    </a:solidFill>
                  </a:tcPr>
                </a:tc>
                <a:tc>
                  <a:txBody>
                    <a:bodyPr/>
                    <a:lstStyle/>
                    <a:p>
                      <a:pPr marL="0" marR="0">
                        <a:spcBef>
                          <a:spcPts val="0"/>
                        </a:spcBef>
                        <a:spcAft>
                          <a:spcPts val="0"/>
                        </a:spcAft>
                      </a:pPr>
                      <a:r>
                        <a:rPr lang="en-US" sz="1800" b="0" dirty="0">
                          <a:solidFill>
                            <a:schemeClr val="bg1"/>
                          </a:solidFill>
                          <a:effectLst/>
                        </a:rPr>
                        <a:t>Very few experiments are inexpensive as to perform many replications. Moreover, most of the false positives have been identified where experiments are least expensive (lab experiments).</a:t>
                      </a:r>
                      <a:endParaRPr lang="en-US" sz="1800" b="0" dirty="0">
                        <a:solidFill>
                          <a:schemeClr val="bg1"/>
                        </a:solidFill>
                        <a:effectLst/>
                        <a:latin typeface="Times New Roman" panose="02020603050405020304" pitchFamily="18" charset="0"/>
                        <a:ea typeface="Times New Roman" panose="02020603050405020304" pitchFamily="18" charset="0"/>
                      </a:endParaRPr>
                    </a:p>
                  </a:txBody>
                  <a:tcPr marL="63500" marR="63500" marT="63500" marB="63500" anchor="ctr">
                    <a:solidFill>
                      <a:schemeClr val="accent2"/>
                    </a:solidFill>
                  </a:tcPr>
                </a:tc>
                <a:extLst>
                  <a:ext uri="{0D108BD9-81ED-4DB2-BD59-A6C34878D82A}">
                    <a16:rowId xmlns:a16="http://schemas.microsoft.com/office/drawing/2014/main" val="3325043378"/>
                  </a:ext>
                </a:extLst>
              </a:tr>
            </a:tbl>
          </a:graphicData>
        </a:graphic>
      </p:graphicFrame>
    </p:spTree>
    <p:extLst>
      <p:ext uri="{BB962C8B-B14F-4D97-AF65-F5344CB8AC3E}">
        <p14:creationId xmlns:p14="http://schemas.microsoft.com/office/powerpoint/2010/main" val="26520582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666F-CE48-4F4F-9FA7-75C7E95F7F63}"/>
              </a:ext>
            </a:extLst>
          </p:cNvPr>
          <p:cNvSpPr>
            <a:spLocks noGrp="1"/>
          </p:cNvSpPr>
          <p:nvPr>
            <p:ph type="title"/>
          </p:nvPr>
        </p:nvSpPr>
        <p:spPr/>
        <p:txBody>
          <a:bodyPr/>
          <a:lstStyle/>
          <a:p>
            <a:r>
              <a:rPr lang="en-US" dirty="0"/>
              <a:t>Outline</a:t>
            </a:r>
          </a:p>
        </p:txBody>
      </p:sp>
      <p:sp>
        <p:nvSpPr>
          <p:cNvPr id="7" name="Text Placeholder 2">
            <a:extLst>
              <a:ext uri="{FF2B5EF4-FFF2-40B4-BE49-F238E27FC236}">
                <a16:creationId xmlns:a16="http://schemas.microsoft.com/office/drawing/2014/main" id="{934A5FBC-1478-1547-983D-A041F672F309}"/>
              </a:ext>
            </a:extLst>
          </p:cNvPr>
          <p:cNvSpPr>
            <a:spLocks noGrp="1"/>
          </p:cNvSpPr>
          <p:nvPr>
            <p:ph type="body" idx="1"/>
          </p:nvPr>
        </p:nvSpPr>
        <p:spPr>
          <a:xfrm>
            <a:off x="311700" y="1152475"/>
            <a:ext cx="8520600" cy="3416400"/>
          </a:xfrm>
        </p:spPr>
        <p:txBody>
          <a:bodyPr/>
          <a:lstStyle/>
          <a:p>
            <a:pPr>
              <a:lnSpc>
                <a:spcPct val="200000"/>
              </a:lnSpc>
              <a:buFont typeface="+mj-lt"/>
              <a:buAutoNum type="arabicPeriod"/>
            </a:pPr>
            <a:r>
              <a:rPr lang="en-US" sz="2000" dirty="0">
                <a:solidFill>
                  <a:schemeClr val="tx1"/>
                </a:solidFill>
              </a:rPr>
              <a:t>Introduction</a:t>
            </a:r>
          </a:p>
          <a:p>
            <a:pPr>
              <a:lnSpc>
                <a:spcPct val="200000"/>
              </a:lnSpc>
              <a:buFont typeface="+mj-lt"/>
              <a:buAutoNum type="arabicPeriod"/>
            </a:pPr>
            <a:r>
              <a:rPr lang="en-US" sz="2000" dirty="0">
                <a:solidFill>
                  <a:schemeClr val="tx1"/>
                </a:solidFill>
              </a:rPr>
              <a:t>BITSS:  Past </a:t>
            </a:r>
          </a:p>
          <a:p>
            <a:pPr>
              <a:lnSpc>
                <a:spcPct val="200000"/>
              </a:lnSpc>
              <a:buFont typeface="+mj-lt"/>
              <a:buAutoNum type="arabicPeriod"/>
            </a:pPr>
            <a:r>
              <a:rPr lang="en-US" sz="2000" b="1" u="sng" dirty="0">
                <a:solidFill>
                  <a:schemeClr val="tx1"/>
                </a:solidFill>
              </a:rPr>
              <a:t>BITSS:  Present </a:t>
            </a:r>
          </a:p>
          <a:p>
            <a:pPr>
              <a:lnSpc>
                <a:spcPct val="200000"/>
              </a:lnSpc>
              <a:buFont typeface="+mj-lt"/>
              <a:buAutoNum type="arabicPeriod"/>
            </a:pPr>
            <a:r>
              <a:rPr lang="en-US" sz="2000" dirty="0">
                <a:solidFill>
                  <a:schemeClr val="tx1"/>
                </a:solidFill>
              </a:rPr>
              <a:t>BITSS:  Future </a:t>
            </a:r>
          </a:p>
        </p:txBody>
      </p:sp>
    </p:spTree>
    <p:extLst>
      <p:ext uri="{BB962C8B-B14F-4D97-AF65-F5344CB8AC3E}">
        <p14:creationId xmlns:p14="http://schemas.microsoft.com/office/powerpoint/2010/main" val="42082727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666F-CE48-4F4F-9FA7-75C7E95F7F63}"/>
              </a:ext>
            </a:extLst>
          </p:cNvPr>
          <p:cNvSpPr>
            <a:spLocks noGrp="1"/>
          </p:cNvSpPr>
          <p:nvPr>
            <p:ph type="title"/>
          </p:nvPr>
        </p:nvSpPr>
        <p:spPr/>
        <p:txBody>
          <a:bodyPr/>
          <a:lstStyle/>
          <a:p>
            <a:r>
              <a:rPr lang="en-US" dirty="0"/>
              <a:t>What is BITSS doing today?</a:t>
            </a:r>
          </a:p>
        </p:txBody>
      </p:sp>
      <p:sp>
        <p:nvSpPr>
          <p:cNvPr id="7" name="Text Placeholder 2">
            <a:extLst>
              <a:ext uri="{FF2B5EF4-FFF2-40B4-BE49-F238E27FC236}">
                <a16:creationId xmlns:a16="http://schemas.microsoft.com/office/drawing/2014/main" id="{934A5FBC-1478-1547-983D-A041F672F309}"/>
              </a:ext>
            </a:extLst>
          </p:cNvPr>
          <p:cNvSpPr>
            <a:spLocks noGrp="1"/>
          </p:cNvSpPr>
          <p:nvPr>
            <p:ph type="body" idx="1"/>
          </p:nvPr>
        </p:nvSpPr>
        <p:spPr>
          <a:xfrm>
            <a:off x="311700" y="1152475"/>
            <a:ext cx="8520600" cy="3416400"/>
          </a:xfrm>
        </p:spPr>
        <p:txBody>
          <a:bodyPr/>
          <a:lstStyle/>
          <a:p>
            <a:pPr>
              <a:lnSpc>
                <a:spcPct val="200000"/>
              </a:lnSpc>
              <a:buFont typeface="+mj-lt"/>
              <a:buAutoNum type="arabicPeriod"/>
            </a:pPr>
            <a:r>
              <a:rPr lang="en-US" sz="2000" dirty="0">
                <a:solidFill>
                  <a:schemeClr val="tx1"/>
                </a:solidFill>
              </a:rPr>
              <a:t>Changing norms: RR at the JDE, best practices at the IDB and INSP</a:t>
            </a:r>
          </a:p>
          <a:p>
            <a:pPr>
              <a:lnSpc>
                <a:spcPct val="200000"/>
              </a:lnSpc>
              <a:buFont typeface="+mj-lt"/>
              <a:buAutoNum type="arabicPeriod"/>
            </a:pPr>
            <a:r>
              <a:rPr lang="en-US" sz="2000" dirty="0">
                <a:solidFill>
                  <a:schemeClr val="tx1"/>
                </a:solidFill>
              </a:rPr>
              <a:t>Learning: More meta-research: 3S, Citations study</a:t>
            </a:r>
          </a:p>
          <a:p>
            <a:pPr>
              <a:lnSpc>
                <a:spcPct val="200000"/>
              </a:lnSpc>
              <a:buFont typeface="+mj-lt"/>
              <a:buAutoNum type="arabicPeriod"/>
            </a:pPr>
            <a:r>
              <a:rPr lang="en-US" sz="2000" dirty="0">
                <a:solidFill>
                  <a:schemeClr val="tx1"/>
                </a:solidFill>
              </a:rPr>
              <a:t>Community building: AM, Catalysts, RT2</a:t>
            </a:r>
          </a:p>
          <a:p>
            <a:pPr marL="114300" indent="0">
              <a:lnSpc>
                <a:spcPct val="200000"/>
              </a:lnSpc>
              <a:buNone/>
            </a:pPr>
            <a:endParaRPr lang="en-US" dirty="0">
              <a:solidFill>
                <a:schemeClr val="tx1"/>
              </a:solidFill>
            </a:endParaRPr>
          </a:p>
        </p:txBody>
      </p:sp>
    </p:spTree>
    <p:extLst>
      <p:ext uri="{BB962C8B-B14F-4D97-AF65-F5344CB8AC3E}">
        <p14:creationId xmlns:p14="http://schemas.microsoft.com/office/powerpoint/2010/main" val="38892479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4F8CA3C-2417-704C-9546-EE8DEEEA694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950565"/>
            <a:ext cx="9150576" cy="3192936"/>
          </a:xfrm>
          <a:prstGeom prst="rect">
            <a:avLst/>
          </a:prstGeom>
        </p:spPr>
      </p:pic>
      <p:pic>
        <p:nvPicPr>
          <p:cNvPr id="5" name="pasted-image.tiff">
            <a:extLst>
              <a:ext uri="{FF2B5EF4-FFF2-40B4-BE49-F238E27FC236}">
                <a16:creationId xmlns:a16="http://schemas.microsoft.com/office/drawing/2014/main" id="{C194A23C-50F4-6140-8C94-5C29170AFDB6}"/>
              </a:ext>
            </a:extLst>
          </p:cNvPr>
          <p:cNvPicPr>
            <a:picLocks noChangeAspect="1"/>
          </p:cNvPicPr>
          <p:nvPr/>
        </p:nvPicPr>
        <p:blipFill>
          <a:blip r:embed="rId3">
            <a:extLst/>
          </a:blip>
          <a:srcRect/>
          <a:stretch>
            <a:fillRect/>
          </a:stretch>
        </p:blipFill>
        <p:spPr>
          <a:xfrm>
            <a:off x="0" y="-1"/>
            <a:ext cx="1956816" cy="1956815"/>
          </a:xfrm>
          <a:prstGeom prst="rect">
            <a:avLst/>
          </a:prstGeom>
          <a:solidFill>
            <a:schemeClr val="tx1"/>
          </a:solidFill>
          <a:ln w="12700">
            <a:miter lim="400000"/>
          </a:ln>
        </p:spPr>
      </p:pic>
      <p:pic>
        <p:nvPicPr>
          <p:cNvPr id="6" name="Picture 5">
            <a:extLst>
              <a:ext uri="{FF2B5EF4-FFF2-40B4-BE49-F238E27FC236}">
                <a16:creationId xmlns:a16="http://schemas.microsoft.com/office/drawing/2014/main" id="{E3A45821-C39F-0444-BFC6-6F7817D2ECE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943601" y="-3876"/>
            <a:ext cx="3200400" cy="1954442"/>
          </a:xfrm>
          <a:prstGeom prst="rect">
            <a:avLst/>
          </a:prstGeom>
        </p:spPr>
      </p:pic>
    </p:spTree>
    <p:extLst>
      <p:ext uri="{BB962C8B-B14F-4D97-AF65-F5344CB8AC3E}">
        <p14:creationId xmlns:p14="http://schemas.microsoft.com/office/powerpoint/2010/main" val="24123648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666F-CE48-4F4F-9FA7-75C7E95F7F63}"/>
              </a:ext>
            </a:extLst>
          </p:cNvPr>
          <p:cNvSpPr>
            <a:spLocks noGrp="1"/>
          </p:cNvSpPr>
          <p:nvPr>
            <p:ph type="title"/>
          </p:nvPr>
        </p:nvSpPr>
        <p:spPr/>
        <p:txBody>
          <a:bodyPr/>
          <a:lstStyle/>
          <a:p>
            <a:r>
              <a:rPr lang="en-US" dirty="0"/>
              <a:t>Outline</a:t>
            </a:r>
          </a:p>
        </p:txBody>
      </p:sp>
      <p:sp>
        <p:nvSpPr>
          <p:cNvPr id="3" name="Text Placeholder 2">
            <a:extLst>
              <a:ext uri="{FF2B5EF4-FFF2-40B4-BE49-F238E27FC236}">
                <a16:creationId xmlns:a16="http://schemas.microsoft.com/office/drawing/2014/main" id="{74CC46BA-4073-0745-B53E-617B93B2612A}"/>
              </a:ext>
            </a:extLst>
          </p:cNvPr>
          <p:cNvSpPr>
            <a:spLocks noGrp="1"/>
          </p:cNvSpPr>
          <p:nvPr>
            <p:ph type="body" idx="1"/>
          </p:nvPr>
        </p:nvSpPr>
        <p:spPr/>
        <p:txBody>
          <a:bodyPr/>
          <a:lstStyle/>
          <a:p>
            <a:pPr>
              <a:lnSpc>
                <a:spcPct val="200000"/>
              </a:lnSpc>
              <a:buFont typeface="+mj-lt"/>
              <a:buAutoNum type="arabicPeriod"/>
            </a:pPr>
            <a:r>
              <a:rPr lang="en-US" sz="2000" dirty="0">
                <a:solidFill>
                  <a:schemeClr val="tx1"/>
                </a:solidFill>
              </a:rPr>
              <a:t>Introduction</a:t>
            </a:r>
          </a:p>
          <a:p>
            <a:pPr>
              <a:lnSpc>
                <a:spcPct val="200000"/>
              </a:lnSpc>
              <a:buFont typeface="+mj-lt"/>
              <a:buAutoNum type="arabicPeriod"/>
            </a:pPr>
            <a:r>
              <a:rPr lang="en-US" sz="2000" dirty="0">
                <a:solidFill>
                  <a:schemeClr val="tx1"/>
                </a:solidFill>
              </a:rPr>
              <a:t>BITSS:  Past </a:t>
            </a:r>
          </a:p>
          <a:p>
            <a:pPr>
              <a:lnSpc>
                <a:spcPct val="200000"/>
              </a:lnSpc>
              <a:buFont typeface="+mj-lt"/>
              <a:buAutoNum type="arabicPeriod"/>
            </a:pPr>
            <a:r>
              <a:rPr lang="en-US" sz="2000" dirty="0">
                <a:solidFill>
                  <a:schemeClr val="tx1"/>
                </a:solidFill>
              </a:rPr>
              <a:t>BITSS:  Present </a:t>
            </a:r>
          </a:p>
          <a:p>
            <a:pPr>
              <a:lnSpc>
                <a:spcPct val="200000"/>
              </a:lnSpc>
              <a:buFont typeface="+mj-lt"/>
              <a:buAutoNum type="arabicPeriod"/>
            </a:pPr>
            <a:r>
              <a:rPr lang="en-US" sz="2000" dirty="0">
                <a:solidFill>
                  <a:schemeClr val="tx1"/>
                </a:solidFill>
              </a:rPr>
              <a:t>BITSS:  Future </a:t>
            </a:r>
          </a:p>
          <a:p>
            <a:pPr marL="114300" indent="0">
              <a:buNone/>
            </a:pPr>
            <a:endParaRPr lang="en-US" dirty="0">
              <a:solidFill>
                <a:schemeClr val="tx1"/>
              </a:solidFill>
            </a:endParaRPr>
          </a:p>
        </p:txBody>
      </p:sp>
    </p:spTree>
    <p:extLst>
      <p:ext uri="{BB962C8B-B14F-4D97-AF65-F5344CB8AC3E}">
        <p14:creationId xmlns:p14="http://schemas.microsoft.com/office/powerpoint/2010/main" val="3678907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D41C7-8E96-2140-BEF1-BA69A9547782}"/>
              </a:ext>
            </a:extLst>
          </p:cNvPr>
          <p:cNvSpPr>
            <a:spLocks noGrp="1"/>
          </p:cNvSpPr>
          <p:nvPr>
            <p:ph type="title"/>
          </p:nvPr>
        </p:nvSpPr>
        <p:spPr/>
        <p:txBody>
          <a:bodyPr/>
          <a:lstStyle/>
          <a:p>
            <a:r>
              <a:rPr lang="en-US" dirty="0"/>
              <a:t>Registered Reports</a:t>
            </a:r>
          </a:p>
        </p:txBody>
      </p:sp>
      <p:graphicFrame>
        <p:nvGraphicFramePr>
          <p:cNvPr id="5" name="Diagram 4">
            <a:extLst>
              <a:ext uri="{FF2B5EF4-FFF2-40B4-BE49-F238E27FC236}">
                <a16:creationId xmlns:a16="http://schemas.microsoft.com/office/drawing/2014/main" id="{E10EA74C-B81E-E14A-B7BB-5CA26136457D}"/>
              </a:ext>
            </a:extLst>
          </p:cNvPr>
          <p:cNvGraphicFramePr/>
          <p:nvPr>
            <p:extLst>
              <p:ext uri="{D42A27DB-BD31-4B8C-83A1-F6EECF244321}">
                <p14:modId xmlns:p14="http://schemas.microsoft.com/office/powerpoint/2010/main" val="1085113360"/>
              </p:ext>
            </p:extLst>
          </p:nvPr>
        </p:nvGraphicFramePr>
        <p:xfrm>
          <a:off x="311700" y="2158262"/>
          <a:ext cx="8613648" cy="2460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ular Callout 5">
            <a:extLst>
              <a:ext uri="{FF2B5EF4-FFF2-40B4-BE49-F238E27FC236}">
                <a16:creationId xmlns:a16="http://schemas.microsoft.com/office/drawing/2014/main" id="{60B44008-1678-D348-900A-64A475B56713}"/>
              </a:ext>
            </a:extLst>
          </p:cNvPr>
          <p:cNvSpPr/>
          <p:nvPr/>
        </p:nvSpPr>
        <p:spPr>
          <a:xfrm>
            <a:off x="6774794" y="1786369"/>
            <a:ext cx="1684715" cy="737944"/>
          </a:xfrm>
          <a:prstGeom prst="wedgeRectCallout">
            <a:avLst>
              <a:gd name="adj1" fmla="val -32921"/>
              <a:gd name="adj2" fmla="val 144217"/>
            </a:avLst>
          </a:prstGeom>
          <a:solidFill>
            <a:srgbClr val="F4AC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lumMod val="95000"/>
                    <a:lumOff val="5000"/>
                  </a:schemeClr>
                </a:solidFill>
                <a:latin typeface="Karla" pitchFamily="2" charset="0"/>
                <a:ea typeface="Karla" pitchFamily="2" charset="0"/>
              </a:rPr>
              <a:t>Peer review &amp; decision to publish</a:t>
            </a:r>
          </a:p>
        </p:txBody>
      </p:sp>
      <p:sp>
        <p:nvSpPr>
          <p:cNvPr id="7" name="Rectangle 6">
            <a:extLst>
              <a:ext uri="{FF2B5EF4-FFF2-40B4-BE49-F238E27FC236}">
                <a16:creationId xmlns:a16="http://schemas.microsoft.com/office/drawing/2014/main" id="{ECA1CD0B-682F-B346-85BB-1B82CC7BDC2D}"/>
              </a:ext>
            </a:extLst>
          </p:cNvPr>
          <p:cNvSpPr/>
          <p:nvPr/>
        </p:nvSpPr>
        <p:spPr>
          <a:xfrm>
            <a:off x="311700" y="1017725"/>
            <a:ext cx="7775019" cy="1015663"/>
          </a:xfrm>
          <a:prstGeom prst="rect">
            <a:avLst/>
          </a:prstGeom>
        </p:spPr>
        <p:txBody>
          <a:bodyPr wrap="square">
            <a:spAutoFit/>
          </a:bodyPr>
          <a:lstStyle/>
          <a:p>
            <a:pPr algn="just"/>
            <a:r>
              <a:rPr lang="en-US" sz="2000" b="1" dirty="0">
                <a:solidFill>
                  <a:schemeClr val="tx1">
                    <a:lumMod val="75000"/>
                    <a:lumOff val="25000"/>
                  </a:schemeClr>
                </a:solidFill>
                <a:latin typeface="+mj-lt"/>
                <a:ea typeface="Karla" pitchFamily="2" charset="0"/>
              </a:rPr>
              <a:t>Registered Reports </a:t>
            </a:r>
            <a:r>
              <a:rPr lang="en-US" sz="2000" dirty="0">
                <a:solidFill>
                  <a:schemeClr val="tx1">
                    <a:lumMod val="75000"/>
                    <a:lumOff val="25000"/>
                  </a:schemeClr>
                </a:solidFill>
                <a:latin typeface="+mj-lt"/>
                <a:ea typeface="Karla" pitchFamily="2" charset="0"/>
              </a:rPr>
              <a:t>are empirical research articles that are peer-reviewed and accepted for publication </a:t>
            </a:r>
            <a:r>
              <a:rPr lang="en-US" sz="2000" b="1" u="sng" dirty="0">
                <a:solidFill>
                  <a:schemeClr val="tx1">
                    <a:lumMod val="75000"/>
                    <a:lumOff val="25000"/>
                  </a:schemeClr>
                </a:solidFill>
                <a:latin typeface="+mj-lt"/>
                <a:ea typeface="Karla" pitchFamily="2" charset="0"/>
              </a:rPr>
              <a:t>before</a:t>
            </a:r>
            <a:r>
              <a:rPr lang="en-US" sz="2000" dirty="0">
                <a:solidFill>
                  <a:schemeClr val="tx1">
                    <a:lumMod val="75000"/>
                    <a:lumOff val="25000"/>
                  </a:schemeClr>
                </a:solidFill>
                <a:latin typeface="+mj-lt"/>
                <a:ea typeface="Karla" pitchFamily="2" charset="0"/>
              </a:rPr>
              <a:t> the results are known.</a:t>
            </a:r>
          </a:p>
        </p:txBody>
      </p:sp>
      <p:sp>
        <p:nvSpPr>
          <p:cNvPr id="8" name="Rectangular Callout 7">
            <a:extLst>
              <a:ext uri="{FF2B5EF4-FFF2-40B4-BE49-F238E27FC236}">
                <a16:creationId xmlns:a16="http://schemas.microsoft.com/office/drawing/2014/main" id="{5CBD98BC-7DA2-B34F-906E-A42E01A5BF1D}"/>
              </a:ext>
            </a:extLst>
          </p:cNvPr>
          <p:cNvSpPr/>
          <p:nvPr/>
        </p:nvSpPr>
        <p:spPr>
          <a:xfrm>
            <a:off x="6774794" y="1798432"/>
            <a:ext cx="1684715" cy="724976"/>
          </a:xfrm>
          <a:prstGeom prst="wedgeRectCallout">
            <a:avLst>
              <a:gd name="adj1" fmla="val -32921"/>
              <a:gd name="adj2" fmla="val 144217"/>
            </a:avLst>
          </a:prstGeom>
          <a:solidFill>
            <a:srgbClr val="F4AC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lumMod val="95000"/>
                    <a:lumOff val="5000"/>
                  </a:schemeClr>
                </a:solidFill>
                <a:latin typeface="Karla" pitchFamily="2" charset="0"/>
                <a:ea typeface="Karla" pitchFamily="2" charset="0"/>
              </a:rPr>
              <a:t>Confirmation of decision to publish</a:t>
            </a:r>
          </a:p>
        </p:txBody>
      </p:sp>
    </p:spTree>
    <p:extLst>
      <p:ext uri="{BB962C8B-B14F-4D97-AF65-F5344CB8AC3E}">
        <p14:creationId xmlns:p14="http://schemas.microsoft.com/office/powerpoint/2010/main" val="4202264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3.88889E-6 2.83951E-6 L -0.52414 0.00092 " pathEditMode="relative" rAng="0" ptsTypes="AA">
                                      <p:cBhvr>
                                        <p:cTn id="6" dur="2000" fill="hold"/>
                                        <p:tgtEl>
                                          <p:spTgt spid="6"/>
                                        </p:tgtEl>
                                        <p:attrNameLst>
                                          <p:attrName>ppt_x</p:attrName>
                                          <p:attrName>ppt_y</p:attrName>
                                        </p:attrNameLst>
                                      </p:cBhvr>
                                      <p:rCtr x="-26215" y="31"/>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B3832-BBAA-3D4B-A69B-26A495A768AB}"/>
              </a:ext>
            </a:extLst>
          </p:cNvPr>
          <p:cNvSpPr>
            <a:spLocks noGrp="1"/>
          </p:cNvSpPr>
          <p:nvPr>
            <p:ph type="title"/>
          </p:nvPr>
        </p:nvSpPr>
        <p:spPr/>
        <p:txBody>
          <a:bodyPr/>
          <a:lstStyle/>
          <a:p>
            <a:r>
              <a:rPr lang="en-US" dirty="0"/>
              <a:t>Recent Publications</a:t>
            </a:r>
          </a:p>
        </p:txBody>
      </p:sp>
      <p:pic>
        <p:nvPicPr>
          <p:cNvPr id="4" name="Picture 3">
            <a:extLst>
              <a:ext uri="{FF2B5EF4-FFF2-40B4-BE49-F238E27FC236}">
                <a16:creationId xmlns:a16="http://schemas.microsoft.com/office/drawing/2014/main" id="{C44D5096-EFAB-B243-93D4-0BC69E2E02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0123" y="0"/>
            <a:ext cx="3429000" cy="5143500"/>
          </a:xfrm>
          <a:prstGeom prst="rect">
            <a:avLst/>
          </a:prstGeom>
        </p:spPr>
      </p:pic>
      <p:pic>
        <p:nvPicPr>
          <p:cNvPr id="8" name="Picture 7">
            <a:extLst>
              <a:ext uri="{FF2B5EF4-FFF2-40B4-BE49-F238E27FC236}">
                <a16:creationId xmlns:a16="http://schemas.microsoft.com/office/drawing/2014/main" id="{A36D8D50-9630-E04C-893C-1F074EEF9432}"/>
              </a:ext>
            </a:extLst>
          </p:cNvPr>
          <p:cNvPicPr>
            <a:picLocks noChangeAspect="1"/>
          </p:cNvPicPr>
          <p:nvPr/>
        </p:nvPicPr>
        <p:blipFill>
          <a:blip r:embed="rId3"/>
          <a:stretch>
            <a:fillRect/>
          </a:stretch>
        </p:blipFill>
        <p:spPr>
          <a:xfrm>
            <a:off x="1131002" y="2448577"/>
            <a:ext cx="4579121" cy="1998162"/>
          </a:xfrm>
          <a:prstGeom prst="rect">
            <a:avLst/>
          </a:prstGeom>
        </p:spPr>
      </p:pic>
      <p:pic>
        <p:nvPicPr>
          <p:cNvPr id="6" name="Picture 5">
            <a:extLst>
              <a:ext uri="{FF2B5EF4-FFF2-40B4-BE49-F238E27FC236}">
                <a16:creationId xmlns:a16="http://schemas.microsoft.com/office/drawing/2014/main" id="{3C3D692E-4A0B-814B-9F82-7CF34901E1F5}"/>
              </a:ext>
            </a:extLst>
          </p:cNvPr>
          <p:cNvPicPr>
            <a:picLocks noChangeAspect="1"/>
          </p:cNvPicPr>
          <p:nvPr/>
        </p:nvPicPr>
        <p:blipFill>
          <a:blip r:embed="rId4"/>
          <a:stretch>
            <a:fillRect/>
          </a:stretch>
        </p:blipFill>
        <p:spPr>
          <a:xfrm>
            <a:off x="4877" y="0"/>
            <a:ext cx="3910649" cy="3093929"/>
          </a:xfrm>
          <a:prstGeom prst="rect">
            <a:avLst/>
          </a:prstGeom>
        </p:spPr>
      </p:pic>
    </p:spTree>
    <p:extLst>
      <p:ext uri="{BB962C8B-B14F-4D97-AF65-F5344CB8AC3E}">
        <p14:creationId xmlns:p14="http://schemas.microsoft.com/office/powerpoint/2010/main" val="244747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547DA-6CF8-3A46-A34E-0640E4D0B297}"/>
              </a:ext>
            </a:extLst>
          </p:cNvPr>
          <p:cNvSpPr>
            <a:spLocks noGrp="1"/>
          </p:cNvSpPr>
          <p:nvPr>
            <p:ph type="title"/>
          </p:nvPr>
        </p:nvSpPr>
        <p:spPr/>
        <p:txBody>
          <a:bodyPr/>
          <a:lstStyle/>
          <a:p>
            <a:r>
              <a:rPr lang="en-US" dirty="0"/>
              <a:t>Change is</a:t>
            </a:r>
            <a:br>
              <a:rPr lang="en-US" dirty="0"/>
            </a:br>
            <a:r>
              <a:rPr lang="en-US" dirty="0"/>
              <a:t> happening</a:t>
            </a:r>
          </a:p>
        </p:txBody>
      </p:sp>
      <p:sp>
        <p:nvSpPr>
          <p:cNvPr id="6" name="Text Placeholder 5">
            <a:extLst>
              <a:ext uri="{FF2B5EF4-FFF2-40B4-BE49-F238E27FC236}">
                <a16:creationId xmlns:a16="http://schemas.microsoft.com/office/drawing/2014/main" id="{EB0BAB89-03F4-4B41-AF66-B6D3083DDC91}"/>
              </a:ext>
            </a:extLst>
          </p:cNvPr>
          <p:cNvSpPr>
            <a:spLocks noGrp="1"/>
          </p:cNvSpPr>
          <p:nvPr>
            <p:ph type="body" idx="1"/>
          </p:nvPr>
        </p:nvSpPr>
        <p:spPr>
          <a:xfrm>
            <a:off x="311700" y="1892595"/>
            <a:ext cx="2091258" cy="1977655"/>
          </a:xfrm>
        </p:spPr>
        <p:txBody>
          <a:bodyPr/>
          <a:lstStyle/>
          <a:p>
            <a:pPr marL="114300" indent="0">
              <a:buNone/>
            </a:pPr>
            <a:r>
              <a:rPr lang="en-US" dirty="0">
                <a:solidFill>
                  <a:schemeClr val="tx1"/>
                </a:solidFill>
                <a:latin typeface="Karla" pitchFamily="2" charset="0"/>
                <a:ea typeface="Times New Roman" panose="02020603050405020304" pitchFamily="18" charset="0"/>
              </a:rPr>
              <a:t>Record number of registrations on the AEA RCT Registry in 2018!</a:t>
            </a:r>
            <a:endParaRPr lang="en-US" dirty="0">
              <a:solidFill>
                <a:schemeClr val="tx1"/>
              </a:solidFill>
              <a:latin typeface="Times New Roman" panose="02020603050405020304" pitchFamily="18" charset="0"/>
              <a:ea typeface="Times New Roman" panose="02020603050405020304" pitchFamily="18" charset="0"/>
            </a:endParaRPr>
          </a:p>
          <a:p>
            <a:pPr marL="114300" indent="0">
              <a:buNone/>
            </a:pPr>
            <a:endParaRPr lang="en-US" dirty="0">
              <a:solidFill>
                <a:schemeClr val="tx1"/>
              </a:solidFill>
            </a:endParaRPr>
          </a:p>
        </p:txBody>
      </p:sp>
      <p:pic>
        <p:nvPicPr>
          <p:cNvPr id="4" name="Picture 3">
            <a:extLst>
              <a:ext uri="{FF2B5EF4-FFF2-40B4-BE49-F238E27FC236}">
                <a16:creationId xmlns:a16="http://schemas.microsoft.com/office/drawing/2014/main" id="{BD1E27B8-2017-AC44-9BDD-B4AB976441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2958" y="246828"/>
            <a:ext cx="6741042" cy="4896672"/>
          </a:xfrm>
          <a:prstGeom prst="rect">
            <a:avLst/>
          </a:prstGeom>
        </p:spPr>
      </p:pic>
    </p:spTree>
    <p:extLst>
      <p:ext uri="{BB962C8B-B14F-4D97-AF65-F5344CB8AC3E}">
        <p14:creationId xmlns:p14="http://schemas.microsoft.com/office/powerpoint/2010/main" val="34640093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666F-CE48-4F4F-9FA7-75C7E95F7F63}"/>
              </a:ext>
            </a:extLst>
          </p:cNvPr>
          <p:cNvSpPr>
            <a:spLocks noGrp="1"/>
          </p:cNvSpPr>
          <p:nvPr>
            <p:ph type="title"/>
          </p:nvPr>
        </p:nvSpPr>
        <p:spPr/>
        <p:txBody>
          <a:bodyPr/>
          <a:lstStyle/>
          <a:p>
            <a:r>
              <a:rPr lang="en-US" dirty="0"/>
              <a:t>Outline</a:t>
            </a:r>
          </a:p>
        </p:txBody>
      </p:sp>
      <p:sp>
        <p:nvSpPr>
          <p:cNvPr id="7" name="Text Placeholder 2">
            <a:extLst>
              <a:ext uri="{FF2B5EF4-FFF2-40B4-BE49-F238E27FC236}">
                <a16:creationId xmlns:a16="http://schemas.microsoft.com/office/drawing/2014/main" id="{934A5FBC-1478-1547-983D-A041F672F309}"/>
              </a:ext>
            </a:extLst>
          </p:cNvPr>
          <p:cNvSpPr>
            <a:spLocks noGrp="1"/>
          </p:cNvSpPr>
          <p:nvPr>
            <p:ph type="body" idx="1"/>
          </p:nvPr>
        </p:nvSpPr>
        <p:spPr>
          <a:xfrm>
            <a:off x="311700" y="1152475"/>
            <a:ext cx="8520600" cy="3416400"/>
          </a:xfrm>
        </p:spPr>
        <p:txBody>
          <a:bodyPr/>
          <a:lstStyle/>
          <a:p>
            <a:pPr>
              <a:lnSpc>
                <a:spcPct val="200000"/>
              </a:lnSpc>
              <a:buFont typeface="+mj-lt"/>
              <a:buAutoNum type="arabicPeriod"/>
            </a:pPr>
            <a:r>
              <a:rPr lang="en-US" sz="2000" dirty="0">
                <a:solidFill>
                  <a:schemeClr val="tx1"/>
                </a:solidFill>
              </a:rPr>
              <a:t>Introduction</a:t>
            </a:r>
          </a:p>
          <a:p>
            <a:pPr>
              <a:lnSpc>
                <a:spcPct val="200000"/>
              </a:lnSpc>
              <a:buFont typeface="+mj-lt"/>
              <a:buAutoNum type="arabicPeriod"/>
            </a:pPr>
            <a:r>
              <a:rPr lang="en-US" sz="2000" dirty="0">
                <a:solidFill>
                  <a:schemeClr val="tx1"/>
                </a:solidFill>
              </a:rPr>
              <a:t>BITSS:  Past </a:t>
            </a:r>
          </a:p>
          <a:p>
            <a:pPr>
              <a:lnSpc>
                <a:spcPct val="200000"/>
              </a:lnSpc>
              <a:buFont typeface="+mj-lt"/>
              <a:buAutoNum type="arabicPeriod"/>
            </a:pPr>
            <a:r>
              <a:rPr lang="en-US" sz="2000" dirty="0">
                <a:solidFill>
                  <a:schemeClr val="tx1"/>
                </a:solidFill>
              </a:rPr>
              <a:t>BITSS:  Present </a:t>
            </a:r>
          </a:p>
          <a:p>
            <a:pPr>
              <a:lnSpc>
                <a:spcPct val="200000"/>
              </a:lnSpc>
              <a:buFont typeface="+mj-lt"/>
              <a:buAutoNum type="arabicPeriod"/>
            </a:pPr>
            <a:r>
              <a:rPr lang="en-US" sz="2000" b="1" u="sng" dirty="0">
                <a:solidFill>
                  <a:schemeClr val="tx1"/>
                </a:solidFill>
              </a:rPr>
              <a:t>BITSS:  Future </a:t>
            </a:r>
          </a:p>
        </p:txBody>
      </p:sp>
    </p:spTree>
    <p:extLst>
      <p:ext uri="{BB962C8B-B14F-4D97-AF65-F5344CB8AC3E}">
        <p14:creationId xmlns:p14="http://schemas.microsoft.com/office/powerpoint/2010/main" val="29179993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666F-CE48-4F4F-9FA7-75C7E95F7F63}"/>
              </a:ext>
            </a:extLst>
          </p:cNvPr>
          <p:cNvSpPr>
            <a:spLocks noGrp="1"/>
          </p:cNvSpPr>
          <p:nvPr>
            <p:ph type="title"/>
          </p:nvPr>
        </p:nvSpPr>
        <p:spPr/>
        <p:txBody>
          <a:bodyPr/>
          <a:lstStyle/>
          <a:p>
            <a:r>
              <a:rPr lang="en-US" dirty="0"/>
              <a:t>What is in the horizon for BITSS?</a:t>
            </a:r>
          </a:p>
        </p:txBody>
      </p:sp>
      <p:sp>
        <p:nvSpPr>
          <p:cNvPr id="7" name="Text Placeholder 2">
            <a:extLst>
              <a:ext uri="{FF2B5EF4-FFF2-40B4-BE49-F238E27FC236}">
                <a16:creationId xmlns:a16="http://schemas.microsoft.com/office/drawing/2014/main" id="{934A5FBC-1478-1547-983D-A041F672F309}"/>
              </a:ext>
            </a:extLst>
          </p:cNvPr>
          <p:cNvSpPr>
            <a:spLocks noGrp="1"/>
          </p:cNvSpPr>
          <p:nvPr>
            <p:ph type="body" idx="1"/>
          </p:nvPr>
        </p:nvSpPr>
        <p:spPr>
          <a:xfrm>
            <a:off x="311700" y="1152475"/>
            <a:ext cx="8520600" cy="3416400"/>
          </a:xfrm>
        </p:spPr>
        <p:txBody>
          <a:bodyPr/>
          <a:lstStyle/>
          <a:p>
            <a:pPr>
              <a:lnSpc>
                <a:spcPct val="200000"/>
              </a:lnSpc>
              <a:buFont typeface="+mj-lt"/>
              <a:buAutoNum type="arabicPeriod"/>
            </a:pPr>
            <a:r>
              <a:rPr lang="en-US" sz="2000" dirty="0">
                <a:solidFill>
                  <a:schemeClr val="tx1"/>
                </a:solidFill>
              </a:rPr>
              <a:t>Community building: AM, Catalysts, RT2</a:t>
            </a:r>
          </a:p>
          <a:p>
            <a:pPr>
              <a:lnSpc>
                <a:spcPct val="200000"/>
              </a:lnSpc>
              <a:buFont typeface="+mj-lt"/>
              <a:buAutoNum type="arabicPeriod"/>
            </a:pPr>
            <a:r>
              <a:rPr lang="en-US" sz="2000" dirty="0">
                <a:solidFill>
                  <a:schemeClr val="tx1"/>
                </a:solidFill>
              </a:rPr>
              <a:t>Computational reproducibility: in the classroom and in papers</a:t>
            </a:r>
          </a:p>
          <a:p>
            <a:pPr>
              <a:lnSpc>
                <a:spcPct val="200000"/>
              </a:lnSpc>
              <a:buFont typeface="+mj-lt"/>
              <a:buAutoNum type="arabicPeriod"/>
            </a:pPr>
            <a:r>
              <a:rPr lang="en-US" sz="2000" dirty="0">
                <a:solidFill>
                  <a:schemeClr val="tx1"/>
                </a:solidFill>
              </a:rPr>
              <a:t>Super Forecasters in Social Sciences</a:t>
            </a:r>
          </a:p>
          <a:p>
            <a:pPr>
              <a:lnSpc>
                <a:spcPct val="200000"/>
              </a:lnSpc>
              <a:buFont typeface="+mj-lt"/>
              <a:buAutoNum type="arabicPeriod"/>
            </a:pPr>
            <a:r>
              <a:rPr lang="en-US" sz="2000" dirty="0">
                <a:solidFill>
                  <a:schemeClr val="tx1"/>
                </a:solidFill>
              </a:rPr>
              <a:t>Open Policy Analysis</a:t>
            </a:r>
          </a:p>
          <a:p>
            <a:pPr marL="114300" indent="0">
              <a:lnSpc>
                <a:spcPct val="200000"/>
              </a:lnSpc>
              <a:buNone/>
            </a:pPr>
            <a:endParaRPr lang="en-US" dirty="0">
              <a:solidFill>
                <a:schemeClr val="tx1"/>
              </a:solidFill>
            </a:endParaRPr>
          </a:p>
        </p:txBody>
      </p:sp>
    </p:spTree>
    <p:extLst>
      <p:ext uri="{BB962C8B-B14F-4D97-AF65-F5344CB8AC3E}">
        <p14:creationId xmlns:p14="http://schemas.microsoft.com/office/powerpoint/2010/main" val="36537087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70" name="Google Shape;70;p15"/>
          <p:cNvPicPr preferRelativeResize="0"/>
          <p:nvPr/>
        </p:nvPicPr>
        <p:blipFill>
          <a:blip r:embed="rId3">
            <a:alphaModFix/>
          </a:blip>
          <a:stretch>
            <a:fillRect/>
          </a:stretch>
        </p:blipFill>
        <p:spPr>
          <a:xfrm>
            <a:off x="-15062" y="920925"/>
            <a:ext cx="9174136" cy="3301650"/>
          </a:xfrm>
          <a:prstGeom prst="rect">
            <a:avLst/>
          </a:prstGeom>
          <a:noFill/>
          <a:ln>
            <a:noFill/>
          </a:ln>
        </p:spPr>
      </p:pic>
      <p:sp>
        <p:nvSpPr>
          <p:cNvPr id="71" name="Google Shape;71;p15"/>
          <p:cNvSpPr/>
          <p:nvPr/>
        </p:nvSpPr>
        <p:spPr>
          <a:xfrm rot="5400000" flipH="1">
            <a:off x="3188375" y="1358373"/>
            <a:ext cx="3000000" cy="2418000"/>
          </a:xfrm>
          <a:prstGeom prst="parallelogram">
            <a:avLst>
              <a:gd name="adj" fmla="val 174"/>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txBox="1">
            <a:spLocks noGrp="1"/>
          </p:cNvSpPr>
          <p:nvPr>
            <p:ph type="title"/>
          </p:nvPr>
        </p:nvSpPr>
        <p:spPr>
          <a:xfrm>
            <a:off x="311700" y="3690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Why Bring Open Science into Policy Analysis?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fade">
                                      <p:cBhvr>
                                        <p:cTn id="7" dur="2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p:nvPr/>
        </p:nvSpPr>
        <p:spPr>
          <a:xfrm>
            <a:off x="189425" y="2501475"/>
            <a:ext cx="2915700" cy="206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a:solidFill>
                  <a:srgbClr val="FFFFFF"/>
                </a:solidFill>
              </a:rPr>
              <a:t>One clear output for policy makers</a:t>
            </a:r>
            <a:endParaRPr sz="3000">
              <a:solidFill>
                <a:srgbClr val="FFFFFF"/>
              </a:solidFill>
            </a:endParaRPr>
          </a:p>
        </p:txBody>
      </p:sp>
      <p:sp>
        <p:nvSpPr>
          <p:cNvPr id="78" name="Google Shape;78;p16"/>
          <p:cNvSpPr/>
          <p:nvPr/>
        </p:nvSpPr>
        <p:spPr>
          <a:xfrm flipH="1">
            <a:off x="337625" y="1474873"/>
            <a:ext cx="2619300" cy="1026600"/>
          </a:xfrm>
          <a:prstGeom prst="parallelogram">
            <a:avLst>
              <a:gd name="adj" fmla="val 25000"/>
            </a:avLst>
          </a:prstGeom>
          <a:solidFill>
            <a:srgbClr val="99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6"/>
          <p:cNvSpPr/>
          <p:nvPr/>
        </p:nvSpPr>
        <p:spPr>
          <a:xfrm rot="10800000" flipH="1">
            <a:off x="525534" y="1024374"/>
            <a:ext cx="2243400" cy="1024800"/>
          </a:xfrm>
          <a:prstGeom prst="parallelogram">
            <a:avLst>
              <a:gd name="adj" fmla="val 25000"/>
            </a:avLst>
          </a:prstGeom>
          <a:solidFill>
            <a:srgbClr val="99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6"/>
          <p:cNvSpPr/>
          <p:nvPr/>
        </p:nvSpPr>
        <p:spPr>
          <a:xfrm rot="10800000" flipH="1">
            <a:off x="849759" y="749573"/>
            <a:ext cx="1595100" cy="860100"/>
          </a:xfrm>
          <a:prstGeom prst="parallelogram">
            <a:avLst>
              <a:gd name="adj" fmla="val 25000"/>
            </a:avLst>
          </a:prstGeom>
          <a:solidFill>
            <a:srgbClr val="99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6"/>
          <p:cNvSpPr/>
          <p:nvPr/>
        </p:nvSpPr>
        <p:spPr>
          <a:xfrm rot="10800000" flipH="1">
            <a:off x="1118448" y="548896"/>
            <a:ext cx="1067100" cy="614400"/>
          </a:xfrm>
          <a:prstGeom prst="parallelogram">
            <a:avLst>
              <a:gd name="adj" fmla="val 25000"/>
            </a:avLst>
          </a:prstGeom>
          <a:solidFill>
            <a:srgbClr val="38761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2" name="Google Shape;82;p16"/>
          <p:cNvPicPr preferRelativeResize="0"/>
          <p:nvPr/>
        </p:nvPicPr>
        <p:blipFill>
          <a:blip r:embed="rId3">
            <a:alphaModFix/>
          </a:blip>
          <a:stretch>
            <a:fillRect/>
          </a:stretch>
        </p:blipFill>
        <p:spPr>
          <a:xfrm>
            <a:off x="3301626" y="498713"/>
            <a:ext cx="5842376" cy="4146074"/>
          </a:xfrm>
          <a:prstGeom prst="rect">
            <a:avLst/>
          </a:prstGeom>
          <a:noFill/>
          <a:ln>
            <a:noFill/>
          </a:ln>
        </p:spPr>
      </p:pic>
      <p:sp>
        <p:nvSpPr>
          <p:cNvPr id="83" name="Google Shape;83;p16"/>
          <p:cNvSpPr/>
          <p:nvPr/>
        </p:nvSpPr>
        <p:spPr>
          <a:xfrm rot="10800000" flipH="1">
            <a:off x="1118448" y="548896"/>
            <a:ext cx="1067100" cy="614400"/>
          </a:xfrm>
          <a:prstGeom prst="parallelogram">
            <a:avLst>
              <a:gd name="adj" fmla="val 25000"/>
            </a:avLst>
          </a:prstGeom>
          <a:solidFill>
            <a:srgbClr val="99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1"/>
                                        <p:tgtEl>
                                          <p:spTgt spid="83"/>
                                        </p:tgtEl>
                                      </p:cBhvr>
                                    </p:animEffect>
                                    <p:set>
                                      <p:cBhvr>
                                        <p:cTn id="7" dur="1" fill="hold">
                                          <p:stCondLst>
                                            <p:cond delay="0"/>
                                          </p:stCondLst>
                                        </p:cTn>
                                        <p:tgtEl>
                                          <p:spTgt spid="83"/>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77"/>
                                        </p:tgtEl>
                                        <p:attrNameLst>
                                          <p:attrName>style.visibility</p:attrName>
                                        </p:attrNameLst>
                                      </p:cBhvr>
                                      <p:to>
                                        <p:strVal val="visible"/>
                                      </p:to>
                                    </p:set>
                                    <p:animEffect transition="in" filter="fade">
                                      <p:cBhvr>
                                        <p:cTn id="10" dur="1"/>
                                        <p:tgtEl>
                                          <p:spTgt spid="77"/>
                                        </p:tgtEl>
                                      </p:cBhvr>
                                    </p:animEffect>
                                  </p:childTnLst>
                                </p:cTn>
                              </p:par>
                              <p:par>
                                <p:cTn id="11" presetID="10" presetClass="entr" presetSubtype="0" fill="hold" nodeType="withEffect">
                                  <p:stCondLst>
                                    <p:cond delay="0"/>
                                  </p:stCondLst>
                                  <p:childTnLst>
                                    <p:set>
                                      <p:cBhvr>
                                        <p:cTn id="12" dur="1" fill="hold">
                                          <p:stCondLst>
                                            <p:cond delay="0"/>
                                          </p:stCondLst>
                                        </p:cTn>
                                        <p:tgtEl>
                                          <p:spTgt spid="81"/>
                                        </p:tgtEl>
                                        <p:attrNameLst>
                                          <p:attrName>style.visibility</p:attrName>
                                        </p:attrNameLst>
                                      </p:cBhvr>
                                      <p:to>
                                        <p:strVal val="visible"/>
                                      </p:to>
                                    </p:set>
                                    <p:animEffect transition="in" filter="fade">
                                      <p:cBhvr>
                                        <p:cTn id="13" dur="1"/>
                                        <p:tgtEl>
                                          <p:spTgt spid="81"/>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82"/>
                                        </p:tgtEl>
                                        <p:attrNameLst>
                                          <p:attrName>style.visibility</p:attrName>
                                        </p:attrNameLst>
                                      </p:cBhvr>
                                      <p:to>
                                        <p:strVal val="visible"/>
                                      </p:to>
                                    </p:set>
                                    <p:animEffect transition="in" filter="fade">
                                      <p:cBhvr>
                                        <p:cTn id="18" dur="1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7"/>
          <p:cNvSpPr txBox="1"/>
          <p:nvPr/>
        </p:nvSpPr>
        <p:spPr>
          <a:xfrm>
            <a:off x="189425" y="2501475"/>
            <a:ext cx="2915700" cy="2061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3000">
                <a:solidFill>
                  <a:srgbClr val="FFFFFF"/>
                </a:solidFill>
              </a:rPr>
              <a:t>Clear input-output </a:t>
            </a:r>
            <a:endParaRPr sz="3000">
              <a:solidFill>
                <a:srgbClr val="FFFFFF"/>
              </a:solidFill>
            </a:endParaRPr>
          </a:p>
          <a:p>
            <a:pPr marL="0" lvl="0" indent="0" algn="ctr" rtl="0">
              <a:lnSpc>
                <a:spcPct val="115000"/>
              </a:lnSpc>
              <a:spcBef>
                <a:spcPts val="0"/>
              </a:spcBef>
              <a:spcAft>
                <a:spcPts val="0"/>
              </a:spcAft>
              <a:buClr>
                <a:srgbClr val="000000"/>
              </a:buClr>
              <a:buSzPts val="1100"/>
              <a:buFont typeface="Arial"/>
              <a:buNone/>
            </a:pPr>
            <a:r>
              <a:rPr lang="en" sz="3000">
                <a:solidFill>
                  <a:srgbClr val="FFFFFF"/>
                </a:solidFill>
              </a:rPr>
              <a:t>link</a:t>
            </a:r>
            <a:endParaRPr sz="3000">
              <a:solidFill>
                <a:srgbClr val="FFFFFF"/>
              </a:solidFill>
            </a:endParaRPr>
          </a:p>
          <a:p>
            <a:pPr marL="0" lvl="0" indent="0" algn="ctr" rtl="0">
              <a:spcBef>
                <a:spcPts val="0"/>
              </a:spcBef>
              <a:spcAft>
                <a:spcPts val="0"/>
              </a:spcAft>
              <a:buNone/>
            </a:pPr>
            <a:endParaRPr sz="3000">
              <a:solidFill>
                <a:srgbClr val="FFFFFF"/>
              </a:solidFill>
            </a:endParaRPr>
          </a:p>
        </p:txBody>
      </p:sp>
      <p:sp>
        <p:nvSpPr>
          <p:cNvPr id="89" name="Google Shape;89;p17"/>
          <p:cNvSpPr/>
          <p:nvPr/>
        </p:nvSpPr>
        <p:spPr>
          <a:xfrm flipH="1">
            <a:off x="337625" y="1474873"/>
            <a:ext cx="2619300" cy="1026600"/>
          </a:xfrm>
          <a:prstGeom prst="parallelogram">
            <a:avLst>
              <a:gd name="adj" fmla="val 25000"/>
            </a:avLst>
          </a:prstGeom>
          <a:solidFill>
            <a:srgbClr val="99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7"/>
          <p:cNvSpPr/>
          <p:nvPr/>
        </p:nvSpPr>
        <p:spPr>
          <a:xfrm rot="10800000" flipH="1">
            <a:off x="525534" y="1024374"/>
            <a:ext cx="2243400" cy="1024800"/>
          </a:xfrm>
          <a:prstGeom prst="parallelogram">
            <a:avLst>
              <a:gd name="adj" fmla="val 25000"/>
            </a:avLst>
          </a:prstGeom>
          <a:solidFill>
            <a:srgbClr val="99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7"/>
          <p:cNvSpPr/>
          <p:nvPr/>
        </p:nvSpPr>
        <p:spPr>
          <a:xfrm rot="10800000" flipH="1">
            <a:off x="849759" y="749573"/>
            <a:ext cx="1595100" cy="860100"/>
          </a:xfrm>
          <a:prstGeom prst="parallelogram">
            <a:avLst>
              <a:gd name="adj" fmla="val 25000"/>
            </a:avLst>
          </a:prstGeom>
          <a:solidFill>
            <a:srgbClr val="38761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7"/>
          <p:cNvSpPr/>
          <p:nvPr/>
        </p:nvSpPr>
        <p:spPr>
          <a:xfrm rot="10800000" flipH="1">
            <a:off x="1118448" y="548896"/>
            <a:ext cx="1067100" cy="614400"/>
          </a:xfrm>
          <a:prstGeom prst="parallelogram">
            <a:avLst>
              <a:gd name="adj" fmla="val 25000"/>
            </a:avLst>
          </a:prstGeom>
          <a:solidFill>
            <a:srgbClr val="99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3" name="Google Shape;93;p17"/>
          <p:cNvPicPr preferRelativeResize="0"/>
          <p:nvPr/>
        </p:nvPicPr>
        <p:blipFill>
          <a:blip r:embed="rId3">
            <a:alphaModFix/>
          </a:blip>
          <a:stretch>
            <a:fillRect/>
          </a:stretch>
        </p:blipFill>
        <p:spPr>
          <a:xfrm>
            <a:off x="3055847" y="802700"/>
            <a:ext cx="6084501" cy="353810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3"/>
                                        </p:tgtEl>
                                        <p:attrNameLst>
                                          <p:attrName>style.visibility</p:attrName>
                                        </p:attrNameLst>
                                      </p:cBhvr>
                                      <p:to>
                                        <p:strVal val="visible"/>
                                      </p:to>
                                    </p:set>
                                    <p:animEffect transition="in" filter="fade">
                                      <p:cBhvr>
                                        <p:cTn id="7" dur="10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8"/>
          <p:cNvSpPr txBox="1"/>
          <p:nvPr/>
        </p:nvSpPr>
        <p:spPr>
          <a:xfrm>
            <a:off x="49625" y="2530050"/>
            <a:ext cx="2915700" cy="206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a:solidFill>
                  <a:srgbClr val="FFFFFF"/>
                </a:solidFill>
              </a:rPr>
              <a:t>Complete dynamic documentation</a:t>
            </a:r>
            <a:endParaRPr sz="3000">
              <a:solidFill>
                <a:srgbClr val="FFFFFF"/>
              </a:solidFill>
            </a:endParaRPr>
          </a:p>
        </p:txBody>
      </p:sp>
      <p:sp>
        <p:nvSpPr>
          <p:cNvPr id="99" name="Google Shape;99;p18"/>
          <p:cNvSpPr/>
          <p:nvPr/>
        </p:nvSpPr>
        <p:spPr>
          <a:xfrm flipH="1">
            <a:off x="337625" y="1474873"/>
            <a:ext cx="2619300" cy="1026600"/>
          </a:xfrm>
          <a:prstGeom prst="parallelogram">
            <a:avLst>
              <a:gd name="adj" fmla="val 25000"/>
            </a:avLst>
          </a:prstGeom>
          <a:solidFill>
            <a:srgbClr val="99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8"/>
          <p:cNvSpPr/>
          <p:nvPr/>
        </p:nvSpPr>
        <p:spPr>
          <a:xfrm rot="10800000" flipH="1">
            <a:off x="525534" y="1024374"/>
            <a:ext cx="2243400" cy="1024800"/>
          </a:xfrm>
          <a:prstGeom prst="parallelogram">
            <a:avLst>
              <a:gd name="adj" fmla="val 25000"/>
            </a:avLst>
          </a:prstGeom>
          <a:solidFill>
            <a:srgbClr val="6D9E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8"/>
          <p:cNvSpPr/>
          <p:nvPr/>
        </p:nvSpPr>
        <p:spPr>
          <a:xfrm rot="10800000" flipH="1">
            <a:off x="849759" y="749573"/>
            <a:ext cx="1595100" cy="860100"/>
          </a:xfrm>
          <a:prstGeom prst="parallelogram">
            <a:avLst>
              <a:gd name="adj" fmla="val 25000"/>
            </a:avLst>
          </a:prstGeom>
          <a:solidFill>
            <a:srgbClr val="99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8"/>
          <p:cNvSpPr/>
          <p:nvPr/>
        </p:nvSpPr>
        <p:spPr>
          <a:xfrm rot="10800000" flipH="1">
            <a:off x="1118448" y="548896"/>
            <a:ext cx="1067100" cy="614400"/>
          </a:xfrm>
          <a:prstGeom prst="parallelogram">
            <a:avLst>
              <a:gd name="adj" fmla="val 25000"/>
            </a:avLst>
          </a:prstGeom>
          <a:solidFill>
            <a:srgbClr val="99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3" name="Google Shape;103;p18"/>
          <p:cNvPicPr preferRelativeResize="0"/>
          <p:nvPr/>
        </p:nvPicPr>
        <p:blipFill>
          <a:blip r:embed="rId3">
            <a:alphaModFix/>
          </a:blip>
          <a:stretch>
            <a:fillRect/>
          </a:stretch>
        </p:blipFill>
        <p:spPr>
          <a:xfrm>
            <a:off x="3030098" y="749575"/>
            <a:ext cx="6112075" cy="37268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3"/>
                                        </p:tgtEl>
                                        <p:attrNameLst>
                                          <p:attrName>style.visibility</p:attrName>
                                        </p:attrNameLst>
                                      </p:cBhvr>
                                      <p:to>
                                        <p:strVal val="visible"/>
                                      </p:to>
                                    </p:set>
                                    <p:animEffect transition="in" filter="fade">
                                      <p:cBhvr>
                                        <p:cTn id="7" dur="1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9"/>
          <p:cNvSpPr txBox="1"/>
          <p:nvPr/>
        </p:nvSpPr>
        <p:spPr>
          <a:xfrm>
            <a:off x="49625" y="2530050"/>
            <a:ext cx="2915700" cy="206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a:solidFill>
                  <a:srgbClr val="FFFFFF"/>
                </a:solidFill>
              </a:rPr>
              <a:t>Complete reproducible repository</a:t>
            </a:r>
            <a:endParaRPr sz="3000">
              <a:solidFill>
                <a:srgbClr val="FFFFFF"/>
              </a:solidFill>
            </a:endParaRPr>
          </a:p>
        </p:txBody>
      </p:sp>
      <p:sp>
        <p:nvSpPr>
          <p:cNvPr id="109" name="Google Shape;109;p19"/>
          <p:cNvSpPr/>
          <p:nvPr/>
        </p:nvSpPr>
        <p:spPr>
          <a:xfrm flipH="1">
            <a:off x="337625" y="1474873"/>
            <a:ext cx="2619300" cy="1026600"/>
          </a:xfrm>
          <a:prstGeom prst="parallelogram">
            <a:avLst>
              <a:gd name="adj" fmla="val 25000"/>
            </a:avLst>
          </a:prstGeom>
          <a:solidFill>
            <a:srgbClr val="BF9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9"/>
          <p:cNvSpPr/>
          <p:nvPr/>
        </p:nvSpPr>
        <p:spPr>
          <a:xfrm rot="10800000" flipH="1">
            <a:off x="525534" y="1024374"/>
            <a:ext cx="2243400" cy="1024800"/>
          </a:xfrm>
          <a:prstGeom prst="parallelogram">
            <a:avLst>
              <a:gd name="adj" fmla="val 25000"/>
            </a:avLst>
          </a:prstGeom>
          <a:solidFill>
            <a:srgbClr val="99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9"/>
          <p:cNvSpPr/>
          <p:nvPr/>
        </p:nvSpPr>
        <p:spPr>
          <a:xfrm rot="10800000" flipH="1">
            <a:off x="849759" y="749573"/>
            <a:ext cx="1595100" cy="860100"/>
          </a:xfrm>
          <a:prstGeom prst="parallelogram">
            <a:avLst>
              <a:gd name="adj" fmla="val 25000"/>
            </a:avLst>
          </a:prstGeom>
          <a:solidFill>
            <a:srgbClr val="99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9"/>
          <p:cNvSpPr/>
          <p:nvPr/>
        </p:nvSpPr>
        <p:spPr>
          <a:xfrm rot="10800000" flipH="1">
            <a:off x="1118448" y="548896"/>
            <a:ext cx="1067100" cy="614400"/>
          </a:xfrm>
          <a:prstGeom prst="parallelogram">
            <a:avLst>
              <a:gd name="adj" fmla="val 25000"/>
            </a:avLst>
          </a:prstGeom>
          <a:solidFill>
            <a:srgbClr val="99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3" name="Google Shape;113;p19"/>
          <p:cNvPicPr preferRelativeResize="0"/>
          <p:nvPr/>
        </p:nvPicPr>
        <p:blipFill>
          <a:blip r:embed="rId3">
            <a:alphaModFix/>
          </a:blip>
          <a:stretch>
            <a:fillRect/>
          </a:stretch>
        </p:blipFill>
        <p:spPr>
          <a:xfrm>
            <a:off x="3499872" y="152400"/>
            <a:ext cx="5640476" cy="483869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3"/>
                                        </p:tgtEl>
                                        <p:attrNameLst>
                                          <p:attrName>style.visibility</p:attrName>
                                        </p:attrNameLst>
                                      </p:cBhvr>
                                      <p:to>
                                        <p:strVal val="visible"/>
                                      </p:to>
                                    </p:set>
                                    <p:animEffect transition="in" filter="fade">
                                      <p:cBhvr>
                                        <p:cTn id="7" dur="100"/>
                                        <p:tgtEl>
                                          <p:spTgt spid="1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666F-CE48-4F4F-9FA7-75C7E95F7F63}"/>
              </a:ext>
            </a:extLst>
          </p:cNvPr>
          <p:cNvSpPr>
            <a:spLocks noGrp="1"/>
          </p:cNvSpPr>
          <p:nvPr>
            <p:ph type="title"/>
          </p:nvPr>
        </p:nvSpPr>
        <p:spPr/>
        <p:txBody>
          <a:bodyPr/>
          <a:lstStyle/>
          <a:p>
            <a:r>
              <a:rPr lang="en-US" dirty="0"/>
              <a:t>Outline</a:t>
            </a:r>
          </a:p>
        </p:txBody>
      </p:sp>
      <p:sp>
        <p:nvSpPr>
          <p:cNvPr id="7" name="Text Placeholder 2">
            <a:extLst>
              <a:ext uri="{FF2B5EF4-FFF2-40B4-BE49-F238E27FC236}">
                <a16:creationId xmlns:a16="http://schemas.microsoft.com/office/drawing/2014/main" id="{934A5FBC-1478-1547-983D-A041F672F309}"/>
              </a:ext>
            </a:extLst>
          </p:cNvPr>
          <p:cNvSpPr>
            <a:spLocks noGrp="1"/>
          </p:cNvSpPr>
          <p:nvPr>
            <p:ph type="body" idx="1"/>
          </p:nvPr>
        </p:nvSpPr>
        <p:spPr>
          <a:xfrm>
            <a:off x="311700" y="1152475"/>
            <a:ext cx="8520600" cy="3416400"/>
          </a:xfrm>
        </p:spPr>
        <p:txBody>
          <a:bodyPr/>
          <a:lstStyle/>
          <a:p>
            <a:pPr>
              <a:lnSpc>
                <a:spcPct val="200000"/>
              </a:lnSpc>
              <a:buFont typeface="+mj-lt"/>
              <a:buAutoNum type="arabicPeriod"/>
            </a:pPr>
            <a:r>
              <a:rPr lang="en-US" sz="2000" b="1" u="sng" dirty="0">
                <a:solidFill>
                  <a:schemeClr val="tx1"/>
                </a:solidFill>
              </a:rPr>
              <a:t>Introduction</a:t>
            </a:r>
          </a:p>
          <a:p>
            <a:pPr>
              <a:lnSpc>
                <a:spcPct val="200000"/>
              </a:lnSpc>
              <a:buFont typeface="+mj-lt"/>
              <a:buAutoNum type="arabicPeriod"/>
            </a:pPr>
            <a:r>
              <a:rPr lang="en-US" sz="2000" dirty="0">
                <a:solidFill>
                  <a:schemeClr val="tx1"/>
                </a:solidFill>
              </a:rPr>
              <a:t>BITSS:  Past </a:t>
            </a:r>
          </a:p>
          <a:p>
            <a:pPr>
              <a:lnSpc>
                <a:spcPct val="200000"/>
              </a:lnSpc>
              <a:buFont typeface="+mj-lt"/>
              <a:buAutoNum type="arabicPeriod"/>
            </a:pPr>
            <a:r>
              <a:rPr lang="en-US" sz="2000" dirty="0">
                <a:solidFill>
                  <a:schemeClr val="tx1"/>
                </a:solidFill>
              </a:rPr>
              <a:t>BITSS:  Present </a:t>
            </a:r>
          </a:p>
          <a:p>
            <a:pPr>
              <a:lnSpc>
                <a:spcPct val="200000"/>
              </a:lnSpc>
              <a:buFont typeface="+mj-lt"/>
              <a:buAutoNum type="arabicPeriod"/>
            </a:pPr>
            <a:r>
              <a:rPr lang="en-US" sz="2000" dirty="0">
                <a:solidFill>
                  <a:schemeClr val="tx1"/>
                </a:solidFill>
              </a:rPr>
              <a:t>BITSS:  Future </a:t>
            </a:r>
          </a:p>
        </p:txBody>
      </p:sp>
    </p:spTree>
    <p:extLst>
      <p:ext uri="{BB962C8B-B14F-4D97-AF65-F5344CB8AC3E}">
        <p14:creationId xmlns:p14="http://schemas.microsoft.com/office/powerpoint/2010/main" val="42712114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0"/>
          <p:cNvSpPr txBox="1"/>
          <p:nvPr/>
        </p:nvSpPr>
        <p:spPr>
          <a:xfrm>
            <a:off x="311700" y="368825"/>
            <a:ext cx="8520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800">
                <a:solidFill>
                  <a:srgbClr val="FFFFFF"/>
                </a:solidFill>
              </a:rPr>
              <a:t>Our Framework for Open Policy Analysis</a:t>
            </a:r>
            <a:endParaRPr sz="2800">
              <a:solidFill>
                <a:srgbClr val="FFFFFF"/>
              </a:solidFill>
            </a:endParaRPr>
          </a:p>
        </p:txBody>
      </p:sp>
      <p:sp>
        <p:nvSpPr>
          <p:cNvPr id="119" name="Google Shape;119;p20"/>
          <p:cNvSpPr/>
          <p:nvPr/>
        </p:nvSpPr>
        <p:spPr>
          <a:xfrm flipH="1">
            <a:off x="1539861" y="2994359"/>
            <a:ext cx="3132600" cy="1436100"/>
          </a:xfrm>
          <a:prstGeom prst="parallelogram">
            <a:avLst>
              <a:gd name="adj" fmla="val 25000"/>
            </a:avLst>
          </a:prstGeom>
          <a:solidFill>
            <a:srgbClr val="BF9000"/>
          </a:solidFill>
          <a:ln w="9525" cap="flat" cmpd="sng">
            <a:solidFill>
              <a:srgbClr val="3030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r>
              <a:rPr lang="en">
                <a:solidFill>
                  <a:srgbClr val="FFFFFF"/>
                </a:solidFill>
              </a:rPr>
              <a:t>All materials</a:t>
            </a:r>
            <a:endParaRPr>
              <a:solidFill>
                <a:srgbClr val="FFFFFF"/>
              </a:solidFill>
            </a:endParaRPr>
          </a:p>
        </p:txBody>
      </p:sp>
      <p:sp>
        <p:nvSpPr>
          <p:cNvPr id="120" name="Google Shape;120;p20"/>
          <p:cNvSpPr/>
          <p:nvPr/>
        </p:nvSpPr>
        <p:spPr>
          <a:xfrm flipH="1">
            <a:off x="1764746" y="2364198"/>
            <a:ext cx="2682900" cy="1433700"/>
          </a:xfrm>
          <a:prstGeom prst="parallelogram">
            <a:avLst>
              <a:gd name="adj" fmla="val 25000"/>
            </a:avLst>
          </a:prstGeom>
          <a:solidFill>
            <a:srgbClr val="6D9EEB"/>
          </a:solidFill>
          <a:ln w="9525" cap="flat" cmpd="sng">
            <a:solidFill>
              <a:srgbClr val="3030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r>
              <a:rPr lang="en">
                <a:solidFill>
                  <a:srgbClr val="FFFFFF"/>
                </a:solidFill>
              </a:rPr>
              <a:t>All details</a:t>
            </a:r>
            <a:endParaRPr>
              <a:solidFill>
                <a:srgbClr val="FFFFFF"/>
              </a:solidFill>
            </a:endParaRPr>
          </a:p>
        </p:txBody>
      </p:sp>
      <p:sp>
        <p:nvSpPr>
          <p:cNvPr id="121" name="Google Shape;121;p20"/>
          <p:cNvSpPr/>
          <p:nvPr/>
        </p:nvSpPr>
        <p:spPr>
          <a:xfrm flipH="1">
            <a:off x="2152608" y="1979582"/>
            <a:ext cx="1907400" cy="1203300"/>
          </a:xfrm>
          <a:prstGeom prst="parallelogram">
            <a:avLst>
              <a:gd name="adj" fmla="val 25000"/>
            </a:avLst>
          </a:prstGeom>
          <a:solidFill>
            <a:srgbClr val="38761D"/>
          </a:solidFill>
          <a:ln w="9525" cap="flat" cmpd="sng">
            <a:solidFill>
              <a:srgbClr val="3030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r>
              <a:rPr lang="en">
                <a:solidFill>
                  <a:srgbClr val="FFFFFF"/>
                </a:solidFill>
              </a:rPr>
              <a:t>Assumptions</a:t>
            </a:r>
            <a:endParaRPr>
              <a:solidFill>
                <a:srgbClr val="FFFFFF"/>
              </a:solidFill>
            </a:endParaRPr>
          </a:p>
        </p:txBody>
      </p:sp>
      <p:sp>
        <p:nvSpPr>
          <p:cNvPr id="122" name="Google Shape;122;p20"/>
          <p:cNvSpPr/>
          <p:nvPr/>
        </p:nvSpPr>
        <p:spPr>
          <a:xfrm rot="-808" flipH="1">
            <a:off x="2450873" y="1707903"/>
            <a:ext cx="1276500" cy="859500"/>
          </a:xfrm>
          <a:prstGeom prst="parallelogram">
            <a:avLst>
              <a:gd name="adj" fmla="val 25000"/>
            </a:avLst>
          </a:prstGeom>
          <a:solidFill>
            <a:srgbClr val="38761D"/>
          </a:solidFill>
          <a:ln w="9525" cap="flat" cmpd="sng">
            <a:solidFill>
              <a:srgbClr val="3030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solidFill>
                  <a:srgbClr val="FFFFFF"/>
                </a:solidFill>
              </a:rPr>
              <a:t>Output</a:t>
            </a:r>
            <a:endParaRPr>
              <a:solidFill>
                <a:srgbClr val="FFFFFF"/>
              </a:solidFill>
            </a:endParaRPr>
          </a:p>
        </p:txBody>
      </p:sp>
      <p:sp>
        <p:nvSpPr>
          <p:cNvPr id="123" name="Google Shape;123;p20"/>
          <p:cNvSpPr txBox="1"/>
          <p:nvPr/>
        </p:nvSpPr>
        <p:spPr>
          <a:xfrm>
            <a:off x="4638677" y="1422850"/>
            <a:ext cx="2111400" cy="1912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b="1" u="sng">
                <a:solidFill>
                  <a:srgbClr val="6AA84F"/>
                </a:solidFill>
              </a:rPr>
              <a:t>Open Output</a:t>
            </a:r>
            <a:endParaRPr sz="1800" b="1" u="sng">
              <a:solidFill>
                <a:srgbClr val="6AA84F"/>
              </a:solidFill>
            </a:endParaRPr>
          </a:p>
          <a:p>
            <a:pPr marL="0" lvl="0" indent="0" algn="l" rtl="0">
              <a:lnSpc>
                <a:spcPct val="115000"/>
              </a:lnSpc>
              <a:spcBef>
                <a:spcPts val="1600"/>
              </a:spcBef>
              <a:spcAft>
                <a:spcPts val="0"/>
              </a:spcAft>
              <a:buNone/>
            </a:pPr>
            <a:endParaRPr sz="1800" b="1" u="sng">
              <a:solidFill>
                <a:srgbClr val="6AA84F"/>
              </a:solidFill>
            </a:endParaRPr>
          </a:p>
          <a:p>
            <a:pPr marL="0" lvl="0" indent="0" algn="l" rtl="0">
              <a:lnSpc>
                <a:spcPct val="115000"/>
              </a:lnSpc>
              <a:spcBef>
                <a:spcPts val="1600"/>
              </a:spcBef>
              <a:spcAft>
                <a:spcPts val="0"/>
              </a:spcAft>
              <a:buNone/>
            </a:pPr>
            <a:r>
              <a:rPr lang="en" sz="1800" b="1" u="sng">
                <a:solidFill>
                  <a:srgbClr val="6D9EEB"/>
                </a:solidFill>
              </a:rPr>
              <a:t>Open Analysis</a:t>
            </a:r>
            <a:endParaRPr sz="1800" b="1" u="sng">
              <a:solidFill>
                <a:srgbClr val="6D9EEB"/>
              </a:solidFill>
            </a:endParaRPr>
          </a:p>
          <a:p>
            <a:pPr marL="0" lvl="0" indent="0" algn="l" rtl="0">
              <a:lnSpc>
                <a:spcPct val="115000"/>
              </a:lnSpc>
              <a:spcBef>
                <a:spcPts val="1600"/>
              </a:spcBef>
              <a:spcAft>
                <a:spcPts val="0"/>
              </a:spcAft>
              <a:buNone/>
            </a:pPr>
            <a:endParaRPr sz="1800" b="1" u="sng">
              <a:solidFill>
                <a:srgbClr val="3C78D8"/>
              </a:solidFill>
            </a:endParaRPr>
          </a:p>
          <a:p>
            <a:pPr marL="0" lvl="0" indent="0" algn="l" rtl="0">
              <a:lnSpc>
                <a:spcPct val="115000"/>
              </a:lnSpc>
              <a:spcBef>
                <a:spcPts val="1600"/>
              </a:spcBef>
              <a:spcAft>
                <a:spcPts val="1600"/>
              </a:spcAft>
              <a:buNone/>
            </a:pPr>
            <a:r>
              <a:rPr lang="en" sz="1800" b="1" u="sng">
                <a:solidFill>
                  <a:srgbClr val="F1C232"/>
                </a:solidFill>
              </a:rPr>
              <a:t>Open Materials</a:t>
            </a:r>
            <a:endParaRPr sz="1800" b="1" u="sng">
              <a:solidFill>
                <a:srgbClr val="F1C232"/>
              </a:solidFill>
            </a:endParaRPr>
          </a:p>
        </p:txBody>
      </p:sp>
      <p:sp>
        <p:nvSpPr>
          <p:cNvPr id="124" name="Google Shape;124;p20"/>
          <p:cNvSpPr/>
          <p:nvPr/>
        </p:nvSpPr>
        <p:spPr>
          <a:xfrm>
            <a:off x="6522475" y="941525"/>
            <a:ext cx="2566800" cy="902700"/>
          </a:xfrm>
          <a:prstGeom prst="snip1Rect">
            <a:avLst>
              <a:gd name="adj" fmla="val 16667"/>
            </a:avLst>
          </a:prstGeom>
          <a:solidFill>
            <a:srgbClr val="38761D"/>
          </a:solidFill>
          <a:ln w="9525" cap="flat" cmpd="sng">
            <a:solidFill>
              <a:srgbClr val="30303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100"/>
              <a:buFont typeface="Arial"/>
              <a:buNone/>
            </a:pPr>
            <a:r>
              <a:rPr lang="en">
                <a:solidFill>
                  <a:srgbClr val="FFFFFF"/>
                </a:solidFill>
              </a:rPr>
              <a:t>- Unified output</a:t>
            </a:r>
            <a:endParaRPr>
              <a:solidFill>
                <a:srgbClr val="FFFFFF"/>
              </a:solidFill>
            </a:endParaRPr>
          </a:p>
          <a:p>
            <a:pPr marL="0" marR="0" lvl="0" indent="0" algn="l" rtl="0">
              <a:lnSpc>
                <a:spcPct val="100000"/>
              </a:lnSpc>
              <a:spcBef>
                <a:spcPts val="0"/>
              </a:spcBef>
              <a:spcAft>
                <a:spcPts val="0"/>
              </a:spcAft>
              <a:buClr>
                <a:srgbClr val="000000"/>
              </a:buClr>
              <a:buSzPts val="1100"/>
              <a:buFont typeface="Arial"/>
              <a:buNone/>
            </a:pPr>
            <a:r>
              <a:rPr lang="en">
                <a:solidFill>
                  <a:srgbClr val="FFFFFF"/>
                </a:solidFill>
              </a:rPr>
              <a:t>- Clear output-input link</a:t>
            </a:r>
            <a:endParaRPr>
              <a:solidFill>
                <a:srgbClr val="FFFFFF"/>
              </a:solidFill>
            </a:endParaRPr>
          </a:p>
        </p:txBody>
      </p:sp>
      <p:sp>
        <p:nvSpPr>
          <p:cNvPr id="125" name="Google Shape;125;p20"/>
          <p:cNvSpPr/>
          <p:nvPr/>
        </p:nvSpPr>
        <p:spPr>
          <a:xfrm>
            <a:off x="6522475" y="1979650"/>
            <a:ext cx="2566800" cy="1203300"/>
          </a:xfrm>
          <a:prstGeom prst="snip1Rect">
            <a:avLst>
              <a:gd name="adj" fmla="val 16667"/>
            </a:avLst>
          </a:prstGeom>
          <a:solidFill>
            <a:srgbClr val="6D9EEB"/>
          </a:solidFill>
          <a:ln w="9525" cap="flat" cmpd="sng">
            <a:solidFill>
              <a:srgbClr val="30303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100"/>
              <a:buNone/>
            </a:pPr>
            <a:r>
              <a:rPr lang="en">
                <a:solidFill>
                  <a:srgbClr val="FFFFFF"/>
                </a:solidFill>
              </a:rPr>
              <a:t>- Open Code</a:t>
            </a:r>
            <a:endParaRPr>
              <a:solidFill>
                <a:srgbClr val="FFFFFF"/>
              </a:solidFill>
            </a:endParaRPr>
          </a:p>
          <a:p>
            <a:pPr marL="0" marR="0" lvl="0" indent="0" algn="l" rtl="0">
              <a:lnSpc>
                <a:spcPct val="100000"/>
              </a:lnSpc>
              <a:spcBef>
                <a:spcPts val="0"/>
              </a:spcBef>
              <a:spcAft>
                <a:spcPts val="0"/>
              </a:spcAft>
              <a:buClr>
                <a:srgbClr val="000000"/>
              </a:buClr>
              <a:buSzPts val="1100"/>
              <a:buFont typeface="Arial"/>
              <a:buNone/>
            </a:pPr>
            <a:r>
              <a:rPr lang="en">
                <a:solidFill>
                  <a:srgbClr val="FFFFFF"/>
                </a:solidFill>
              </a:rPr>
              <a:t>- Open Data (raw &amp; final)</a:t>
            </a:r>
            <a:endParaRPr>
              <a:solidFill>
                <a:srgbClr val="FFFFFF"/>
              </a:solidFill>
            </a:endParaRPr>
          </a:p>
          <a:p>
            <a:pPr marL="0" marR="0" lvl="0" indent="0" algn="l" rtl="0">
              <a:lnSpc>
                <a:spcPct val="100000"/>
              </a:lnSpc>
              <a:spcBef>
                <a:spcPts val="0"/>
              </a:spcBef>
              <a:spcAft>
                <a:spcPts val="0"/>
              </a:spcAft>
              <a:buClr>
                <a:srgbClr val="000000"/>
              </a:buClr>
              <a:buSzPts val="1100"/>
              <a:buFont typeface="Arial"/>
              <a:buNone/>
            </a:pPr>
            <a:r>
              <a:rPr lang="en">
                <a:solidFill>
                  <a:srgbClr val="FFFFFF"/>
                </a:solidFill>
              </a:rPr>
              <a:t>- Open Report</a:t>
            </a:r>
            <a:endParaRPr>
              <a:solidFill>
                <a:srgbClr val="FFFFFF"/>
              </a:solidFill>
            </a:endParaRPr>
          </a:p>
        </p:txBody>
      </p:sp>
      <p:sp>
        <p:nvSpPr>
          <p:cNvPr id="126" name="Google Shape;126;p20"/>
          <p:cNvSpPr/>
          <p:nvPr/>
        </p:nvSpPr>
        <p:spPr>
          <a:xfrm>
            <a:off x="6522475" y="3318375"/>
            <a:ext cx="2566800" cy="1584900"/>
          </a:xfrm>
          <a:prstGeom prst="snip1Rect">
            <a:avLst>
              <a:gd name="adj" fmla="val 16667"/>
            </a:avLst>
          </a:prstGeom>
          <a:solidFill>
            <a:srgbClr val="BF9000"/>
          </a:solidFill>
          <a:ln w="9525" cap="flat" cmpd="sng">
            <a:solidFill>
              <a:srgbClr val="3030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rgbClr val="FFFFFF"/>
                </a:solidFill>
              </a:rPr>
              <a:t>- Common file structure</a:t>
            </a:r>
            <a:endParaRPr>
              <a:solidFill>
                <a:srgbClr val="FFFFFF"/>
              </a:solidFill>
            </a:endParaRPr>
          </a:p>
          <a:p>
            <a:pPr marL="0" lvl="0" indent="0" algn="l" rtl="0">
              <a:lnSpc>
                <a:spcPct val="115000"/>
              </a:lnSpc>
              <a:spcBef>
                <a:spcPts val="0"/>
              </a:spcBef>
              <a:spcAft>
                <a:spcPts val="0"/>
              </a:spcAft>
              <a:buNone/>
            </a:pPr>
            <a:r>
              <a:rPr lang="en">
                <a:solidFill>
                  <a:srgbClr val="FFFFFF"/>
                </a:solidFill>
              </a:rPr>
              <a:t>- Label data, research, guesswork</a:t>
            </a:r>
            <a:endParaRPr>
              <a:solidFill>
                <a:srgbClr val="FFFFFF"/>
              </a:solidFill>
            </a:endParaRPr>
          </a:p>
          <a:p>
            <a:pPr marL="0" marR="0" lvl="0" indent="0" algn="l" rtl="0">
              <a:lnSpc>
                <a:spcPct val="100000"/>
              </a:lnSpc>
              <a:spcBef>
                <a:spcPts val="0"/>
              </a:spcBef>
              <a:spcAft>
                <a:spcPts val="0"/>
              </a:spcAft>
              <a:buClr>
                <a:srgbClr val="000000"/>
              </a:buClr>
              <a:buSzPts val="1100"/>
              <a:buFont typeface="Arial"/>
              <a:buNone/>
            </a:pPr>
            <a:r>
              <a:rPr lang="en">
                <a:solidFill>
                  <a:srgbClr val="FFFFFF"/>
                </a:solidFill>
              </a:rPr>
              <a:t>- Make code/spreadsheets reproducible </a:t>
            </a:r>
            <a:endParaRPr/>
          </a:p>
          <a:p>
            <a:pPr marL="0" lvl="0" indent="0" algn="l" rtl="0">
              <a:lnSpc>
                <a:spcPct val="115000"/>
              </a:lnSpc>
              <a:spcBef>
                <a:spcPts val="0"/>
              </a:spcBef>
              <a:spcAft>
                <a:spcPts val="0"/>
              </a:spcAft>
              <a:buNone/>
            </a:pPr>
            <a:r>
              <a:rPr lang="en">
                <a:solidFill>
                  <a:srgbClr val="FFFFFF"/>
                </a:solidFill>
              </a:rPr>
              <a:t>- Use a version control</a:t>
            </a:r>
            <a:endParaRPr>
              <a:solidFill>
                <a:srgbClr val="FFFFFF"/>
              </a:solidFill>
            </a:endParaRPr>
          </a:p>
        </p:txBody>
      </p:sp>
      <p:sp>
        <p:nvSpPr>
          <p:cNvPr id="127" name="Google Shape;127;p20"/>
          <p:cNvSpPr txBox="1"/>
          <p:nvPr/>
        </p:nvSpPr>
        <p:spPr>
          <a:xfrm>
            <a:off x="114300" y="1702730"/>
            <a:ext cx="1343100" cy="1833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FFFFFF"/>
                </a:solidFill>
              </a:rPr>
              <a:t>Policy Makers</a:t>
            </a:r>
            <a:endParaRPr sz="1200">
              <a:solidFill>
                <a:srgbClr val="FFFFFF"/>
              </a:solidFill>
            </a:endParaRPr>
          </a:p>
        </p:txBody>
      </p:sp>
      <p:cxnSp>
        <p:nvCxnSpPr>
          <p:cNvPr id="128" name="Google Shape;128;p20"/>
          <p:cNvCxnSpPr/>
          <p:nvPr/>
        </p:nvCxnSpPr>
        <p:spPr>
          <a:xfrm>
            <a:off x="1452575" y="1707369"/>
            <a:ext cx="995400" cy="0"/>
          </a:xfrm>
          <a:prstGeom prst="straightConnector1">
            <a:avLst/>
          </a:prstGeom>
          <a:noFill/>
          <a:ln w="9525" cap="flat" cmpd="sng">
            <a:solidFill>
              <a:srgbClr val="6AA84F"/>
            </a:solidFill>
            <a:prstDash val="solid"/>
            <a:round/>
            <a:headEnd type="none" w="med" len="med"/>
            <a:tailEnd type="none" w="med" len="med"/>
          </a:ln>
        </p:spPr>
      </p:cxnSp>
      <p:cxnSp>
        <p:nvCxnSpPr>
          <p:cNvPr id="129" name="Google Shape;129;p20"/>
          <p:cNvCxnSpPr>
            <a:stCxn id="118" idx="2"/>
          </p:cNvCxnSpPr>
          <p:nvPr/>
        </p:nvCxnSpPr>
        <p:spPr>
          <a:xfrm>
            <a:off x="4572000" y="941525"/>
            <a:ext cx="0" cy="0"/>
          </a:xfrm>
          <a:prstGeom prst="straightConnector1">
            <a:avLst/>
          </a:prstGeom>
          <a:noFill/>
          <a:ln w="9525" cap="flat" cmpd="sng">
            <a:solidFill>
              <a:srgbClr val="6AA84F"/>
            </a:solidFill>
            <a:prstDash val="solid"/>
            <a:round/>
            <a:headEnd type="none" w="med" len="med"/>
            <a:tailEnd type="none" w="med" len="med"/>
          </a:ln>
        </p:spPr>
      </p:cxnSp>
      <p:sp>
        <p:nvSpPr>
          <p:cNvPr id="130" name="Google Shape;130;p20"/>
          <p:cNvSpPr txBox="1"/>
          <p:nvPr/>
        </p:nvSpPr>
        <p:spPr>
          <a:xfrm>
            <a:off x="114300" y="1975256"/>
            <a:ext cx="1338300" cy="1833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FFFFFF"/>
                </a:solidFill>
              </a:rPr>
              <a:t>Staffers/Advisors</a:t>
            </a:r>
            <a:endParaRPr sz="1200">
              <a:solidFill>
                <a:srgbClr val="FFFFFF"/>
              </a:solidFill>
            </a:endParaRPr>
          </a:p>
        </p:txBody>
      </p:sp>
      <p:cxnSp>
        <p:nvCxnSpPr>
          <p:cNvPr id="131" name="Google Shape;131;p20"/>
          <p:cNvCxnSpPr/>
          <p:nvPr/>
        </p:nvCxnSpPr>
        <p:spPr>
          <a:xfrm>
            <a:off x="1452575" y="1980022"/>
            <a:ext cx="697800" cy="600"/>
          </a:xfrm>
          <a:prstGeom prst="straightConnector1">
            <a:avLst/>
          </a:prstGeom>
          <a:noFill/>
          <a:ln w="9525" cap="flat" cmpd="sng">
            <a:solidFill>
              <a:srgbClr val="6AA84F"/>
            </a:solidFill>
            <a:prstDash val="solid"/>
            <a:round/>
            <a:headEnd type="none" w="med" len="med"/>
            <a:tailEnd type="none" w="med" len="med"/>
          </a:ln>
        </p:spPr>
      </p:cxnSp>
      <p:sp>
        <p:nvSpPr>
          <p:cNvPr id="132" name="Google Shape;132;p20"/>
          <p:cNvSpPr txBox="1"/>
          <p:nvPr/>
        </p:nvSpPr>
        <p:spPr>
          <a:xfrm>
            <a:off x="114300" y="2359225"/>
            <a:ext cx="1338300" cy="360300"/>
          </a:xfrm>
          <a:prstGeom prst="rect">
            <a:avLst/>
          </a:pr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FFFFFF"/>
                </a:solidFill>
              </a:rPr>
              <a:t>Policy Analysts &amp; Researchers</a:t>
            </a:r>
            <a:endParaRPr sz="1200">
              <a:solidFill>
                <a:srgbClr val="FFFFFF"/>
              </a:solidFill>
            </a:endParaRPr>
          </a:p>
        </p:txBody>
      </p:sp>
      <p:cxnSp>
        <p:nvCxnSpPr>
          <p:cNvPr id="133" name="Google Shape;133;p20"/>
          <p:cNvCxnSpPr/>
          <p:nvPr/>
        </p:nvCxnSpPr>
        <p:spPr>
          <a:xfrm>
            <a:off x="1452575" y="2363797"/>
            <a:ext cx="310800" cy="900"/>
          </a:xfrm>
          <a:prstGeom prst="straightConnector1">
            <a:avLst/>
          </a:prstGeom>
          <a:noFill/>
          <a:ln w="9525" cap="flat" cmpd="sng">
            <a:solidFill>
              <a:srgbClr val="6D9EEB"/>
            </a:solidFill>
            <a:prstDash val="solid"/>
            <a:round/>
            <a:headEnd type="none" w="med" len="med"/>
            <a:tailEnd type="none" w="med" len="med"/>
          </a:ln>
        </p:spPr>
      </p:cxnSp>
      <p:sp>
        <p:nvSpPr>
          <p:cNvPr id="134" name="Google Shape;134;p20"/>
          <p:cNvSpPr txBox="1"/>
          <p:nvPr/>
        </p:nvSpPr>
        <p:spPr>
          <a:xfrm>
            <a:off x="114300" y="2989648"/>
            <a:ext cx="1338300" cy="383400"/>
          </a:xfrm>
          <a:prstGeom prst="rect">
            <a:avLst/>
          </a:prstGeom>
          <a:solidFill>
            <a:srgbClr val="B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FFFFFF"/>
                </a:solidFill>
              </a:rPr>
              <a:t>Policy Analysts &amp; Researchers</a:t>
            </a:r>
            <a:endParaRPr sz="1200">
              <a:solidFill>
                <a:srgbClr val="FFFFFF"/>
              </a:solidFill>
            </a:endParaRPr>
          </a:p>
        </p:txBody>
      </p:sp>
      <p:cxnSp>
        <p:nvCxnSpPr>
          <p:cNvPr id="135" name="Google Shape;135;p20"/>
          <p:cNvCxnSpPr/>
          <p:nvPr/>
        </p:nvCxnSpPr>
        <p:spPr>
          <a:xfrm rot="10800000" flipH="1">
            <a:off x="1452575" y="2994529"/>
            <a:ext cx="89400" cy="300"/>
          </a:xfrm>
          <a:prstGeom prst="straightConnector1">
            <a:avLst/>
          </a:prstGeom>
          <a:noFill/>
          <a:ln w="9525" cap="flat" cmpd="sng">
            <a:solidFill>
              <a:srgbClr val="BF9000"/>
            </a:solidFill>
            <a:prstDash val="solid"/>
            <a:round/>
            <a:headEnd type="none" w="med" len="med"/>
            <a:tailEnd type="none" w="med" len="med"/>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Plan for OPA</a:t>
            </a:r>
            <a:endParaRPr dirty="0"/>
          </a:p>
        </p:txBody>
      </p:sp>
      <p:sp>
        <p:nvSpPr>
          <p:cNvPr id="141" name="Google Shape;141;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55600" algn="l" rtl="0">
              <a:lnSpc>
                <a:spcPct val="200000"/>
              </a:lnSpc>
              <a:spcBef>
                <a:spcPts val="0"/>
              </a:spcBef>
              <a:spcAft>
                <a:spcPts val="0"/>
              </a:spcAft>
              <a:buClr>
                <a:srgbClr val="EFEFEF"/>
              </a:buClr>
              <a:buSzPts val="2000"/>
              <a:buChar char="●"/>
            </a:pPr>
            <a:r>
              <a:rPr lang="en" sz="2000" dirty="0">
                <a:solidFill>
                  <a:srgbClr val="EFEFEF"/>
                </a:solidFill>
              </a:rPr>
              <a:t>Develop framework to support OPA</a:t>
            </a:r>
            <a:endParaRPr sz="2000" dirty="0">
              <a:solidFill>
                <a:srgbClr val="EFEFEF"/>
              </a:solidFill>
            </a:endParaRPr>
          </a:p>
          <a:p>
            <a:pPr marL="457200" lvl="0" indent="-355600" algn="l" rtl="0">
              <a:lnSpc>
                <a:spcPct val="200000"/>
              </a:lnSpc>
              <a:spcBef>
                <a:spcPts val="0"/>
              </a:spcBef>
              <a:spcAft>
                <a:spcPts val="0"/>
              </a:spcAft>
              <a:buClr>
                <a:srgbClr val="EFEFEF"/>
              </a:buClr>
              <a:buSzPts val="2000"/>
              <a:buChar char="●"/>
            </a:pPr>
            <a:r>
              <a:rPr lang="en" sz="2000" dirty="0">
                <a:solidFill>
                  <a:srgbClr val="EFEFEF"/>
                </a:solidFill>
              </a:rPr>
              <a:t>Support transition/adoption of OPA, and develop case studies</a:t>
            </a:r>
            <a:endParaRPr sz="2000" dirty="0">
              <a:solidFill>
                <a:srgbClr val="EFEFEF"/>
              </a:solidFill>
            </a:endParaRPr>
          </a:p>
          <a:p>
            <a:pPr marL="457200" lvl="0" indent="-355600" algn="l" rtl="0">
              <a:lnSpc>
                <a:spcPct val="200000"/>
              </a:lnSpc>
              <a:spcBef>
                <a:spcPts val="0"/>
              </a:spcBef>
              <a:spcAft>
                <a:spcPts val="0"/>
              </a:spcAft>
              <a:buClr>
                <a:srgbClr val="EFEFEF"/>
              </a:buClr>
              <a:buSzPts val="2000"/>
              <a:buChar char="●"/>
            </a:pPr>
            <a:r>
              <a:rPr lang="en" sz="2000" dirty="0">
                <a:solidFill>
                  <a:srgbClr val="EFEFEF"/>
                </a:solidFill>
              </a:rPr>
              <a:t>Train students and analysts </a:t>
            </a:r>
            <a:endParaRPr sz="2000" dirty="0">
              <a:solidFill>
                <a:srgbClr val="EFEFEF"/>
              </a:solidFill>
            </a:endParaRPr>
          </a:p>
          <a:p>
            <a:pPr marL="457200" lvl="0" indent="-355600" algn="l" rtl="0">
              <a:lnSpc>
                <a:spcPct val="200000"/>
              </a:lnSpc>
              <a:spcBef>
                <a:spcPts val="0"/>
              </a:spcBef>
              <a:spcAft>
                <a:spcPts val="0"/>
              </a:spcAft>
              <a:buClr>
                <a:srgbClr val="EFEFEF"/>
              </a:buClr>
              <a:buSzPts val="2000"/>
              <a:buChar char="●"/>
            </a:pPr>
            <a:r>
              <a:rPr lang="en" sz="2000" dirty="0">
                <a:solidFill>
                  <a:srgbClr val="EFEFEF"/>
                </a:solidFill>
              </a:rPr>
              <a:t>Raise awareness</a:t>
            </a:r>
            <a:endParaRPr sz="2000" dirty="0">
              <a:solidFill>
                <a:srgbClr val="EFEFEF"/>
              </a:solidFill>
            </a:endParaRPr>
          </a:p>
          <a:p>
            <a:pPr marL="0" marR="0" lvl="0" indent="0" algn="l" rtl="0">
              <a:lnSpc>
                <a:spcPct val="115000"/>
              </a:lnSpc>
              <a:spcBef>
                <a:spcPts val="1600"/>
              </a:spcBef>
              <a:spcAft>
                <a:spcPts val="1600"/>
              </a:spcAft>
              <a:buNone/>
            </a:pPr>
            <a:endParaRPr sz="20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05D2D-FBB3-8D4C-8757-F8AF09FF3669}"/>
              </a:ext>
            </a:extLst>
          </p:cNvPr>
          <p:cNvSpPr>
            <a:spLocks noGrp="1"/>
          </p:cNvSpPr>
          <p:nvPr>
            <p:ph type="title"/>
          </p:nvPr>
        </p:nvSpPr>
        <p:spPr/>
        <p:txBody>
          <a:bodyPr/>
          <a:lstStyle/>
          <a:p>
            <a:r>
              <a:rPr lang="en-US" dirty="0"/>
              <a:t>Want to be part of BITSS?</a:t>
            </a:r>
          </a:p>
        </p:txBody>
      </p:sp>
      <p:sp>
        <p:nvSpPr>
          <p:cNvPr id="3" name="Text Placeholder 2">
            <a:extLst>
              <a:ext uri="{FF2B5EF4-FFF2-40B4-BE49-F238E27FC236}">
                <a16:creationId xmlns:a16="http://schemas.microsoft.com/office/drawing/2014/main" id="{6D65EFD7-2EFE-D74F-821D-EE7B8C75BCB9}"/>
              </a:ext>
            </a:extLst>
          </p:cNvPr>
          <p:cNvSpPr>
            <a:spLocks noGrp="1"/>
          </p:cNvSpPr>
          <p:nvPr>
            <p:ph type="body" idx="1"/>
          </p:nvPr>
        </p:nvSpPr>
        <p:spPr/>
        <p:txBody>
          <a:bodyPr/>
          <a:lstStyle/>
          <a:p>
            <a:pPr>
              <a:lnSpc>
                <a:spcPct val="200000"/>
              </a:lnSpc>
            </a:pPr>
            <a:r>
              <a:rPr lang="en-US" sz="2000" dirty="0">
                <a:solidFill>
                  <a:schemeClr val="tx1"/>
                </a:solidFill>
              </a:rPr>
              <a:t>Join or mailing list</a:t>
            </a:r>
          </a:p>
          <a:p>
            <a:pPr>
              <a:lnSpc>
                <a:spcPct val="200000"/>
              </a:lnSpc>
            </a:pPr>
            <a:r>
              <a:rPr lang="en-US" sz="2000" dirty="0">
                <a:solidFill>
                  <a:schemeClr val="tx1"/>
                </a:solidFill>
              </a:rPr>
              <a:t>Work with us as an intern</a:t>
            </a:r>
          </a:p>
          <a:p>
            <a:pPr>
              <a:lnSpc>
                <a:spcPct val="200000"/>
              </a:lnSpc>
            </a:pPr>
            <a:r>
              <a:rPr lang="en-US" sz="2000" dirty="0">
                <a:solidFill>
                  <a:schemeClr val="tx1"/>
                </a:solidFill>
              </a:rPr>
              <a:t>Become a scientist and change the field (join as a catalyst)</a:t>
            </a:r>
          </a:p>
          <a:p>
            <a:pPr>
              <a:lnSpc>
                <a:spcPct val="200000"/>
              </a:lnSpc>
            </a:pPr>
            <a:r>
              <a:rPr lang="en-US" sz="2000" dirty="0">
                <a:solidFill>
                  <a:schemeClr val="tx1"/>
                </a:solidFill>
              </a:rPr>
              <a:t>For more info check out </a:t>
            </a:r>
            <a:r>
              <a:rPr lang="en-US" sz="2000" b="1" u="sng" dirty="0">
                <a:solidFill>
                  <a:schemeClr val="tx1"/>
                </a:solidFill>
              </a:rPr>
              <a:t>bitss.org</a:t>
            </a:r>
            <a:r>
              <a:rPr lang="en-US" sz="2000" dirty="0">
                <a:solidFill>
                  <a:schemeClr val="tx1"/>
                </a:solidFill>
              </a:rPr>
              <a:t> and follow us on twitter at </a:t>
            </a:r>
            <a:r>
              <a:rPr lang="en-US" sz="2000" b="1" dirty="0">
                <a:solidFill>
                  <a:schemeClr val="tx1"/>
                </a:solidFill>
              </a:rPr>
              <a:t>@UCBITSS</a:t>
            </a:r>
            <a:endParaRPr lang="en-US" sz="2000" b="1" u="sng" dirty="0">
              <a:solidFill>
                <a:schemeClr val="tx1"/>
              </a:solidFill>
            </a:endParaRPr>
          </a:p>
        </p:txBody>
      </p:sp>
    </p:spTree>
    <p:extLst>
      <p:ext uri="{BB962C8B-B14F-4D97-AF65-F5344CB8AC3E}">
        <p14:creationId xmlns:p14="http://schemas.microsoft.com/office/powerpoint/2010/main" val="5926334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DCF76-1F29-E94A-A16E-26B268902615}"/>
              </a:ext>
            </a:extLst>
          </p:cNvPr>
          <p:cNvSpPr>
            <a:spLocks noGrp="1"/>
          </p:cNvSpPr>
          <p:nvPr>
            <p:ph type="title"/>
          </p:nvPr>
        </p:nvSpPr>
        <p:spPr/>
        <p:txBody>
          <a:bodyPr/>
          <a:lstStyle/>
          <a:p>
            <a:r>
              <a:rPr lang="en-US" dirty="0"/>
              <a:t>Other Open Science Initiatives</a:t>
            </a:r>
          </a:p>
        </p:txBody>
      </p:sp>
      <p:sp>
        <p:nvSpPr>
          <p:cNvPr id="3" name="Text Placeholder 2">
            <a:extLst>
              <a:ext uri="{FF2B5EF4-FFF2-40B4-BE49-F238E27FC236}">
                <a16:creationId xmlns:a16="http://schemas.microsoft.com/office/drawing/2014/main" id="{036FDB06-3FDC-D64D-9D3E-58ACF3AB5215}"/>
              </a:ext>
            </a:extLst>
          </p:cNvPr>
          <p:cNvSpPr>
            <a:spLocks noGrp="1"/>
          </p:cNvSpPr>
          <p:nvPr>
            <p:ph type="body" idx="1"/>
          </p:nvPr>
        </p:nvSpPr>
        <p:spPr/>
        <p:txBody>
          <a:bodyPr numCol="2"/>
          <a:lstStyle/>
          <a:p>
            <a:pPr indent="-457200">
              <a:spcAft>
                <a:spcPts val="600"/>
              </a:spcAft>
              <a:buFont typeface="Arial" panose="020B0604020202020204" pitchFamily="34" charset="0"/>
              <a:buChar char="•"/>
            </a:pPr>
            <a:r>
              <a:rPr lang="en-US" dirty="0">
                <a:solidFill>
                  <a:schemeClr val="tx1">
                    <a:lumMod val="75000"/>
                    <a:lumOff val="25000"/>
                  </a:schemeClr>
                </a:solidFill>
                <a:latin typeface="Karla" charset="0"/>
                <a:ea typeface="Karla" charset="0"/>
                <a:cs typeface="Karla" charset="0"/>
              </a:rPr>
              <a:t>Center for Open Science (COS)</a:t>
            </a:r>
          </a:p>
          <a:p>
            <a:pPr indent="-457200">
              <a:spcAft>
                <a:spcPts val="600"/>
              </a:spcAft>
              <a:buFont typeface="Arial" panose="020B0604020202020204" pitchFamily="34" charset="0"/>
              <a:buChar char="•"/>
            </a:pPr>
            <a:r>
              <a:rPr lang="en-US" dirty="0">
                <a:solidFill>
                  <a:schemeClr val="tx1">
                    <a:lumMod val="75000"/>
                    <a:lumOff val="25000"/>
                  </a:schemeClr>
                </a:solidFill>
                <a:latin typeface="Karla" charset="0"/>
                <a:ea typeface="Karla" charset="0"/>
                <a:cs typeface="Karla" charset="0"/>
              </a:rPr>
              <a:t>Berkeley Institute for Data Science (BIDS)</a:t>
            </a:r>
          </a:p>
          <a:p>
            <a:pPr indent="-457200">
              <a:spcAft>
                <a:spcPts val="600"/>
              </a:spcAft>
              <a:buFont typeface="Arial" panose="020B0604020202020204" pitchFamily="34" charset="0"/>
              <a:buChar char="•"/>
            </a:pPr>
            <a:r>
              <a:rPr lang="en-US" dirty="0">
                <a:solidFill>
                  <a:schemeClr val="tx1">
                    <a:lumMod val="75000"/>
                    <a:lumOff val="25000"/>
                  </a:schemeClr>
                </a:solidFill>
                <a:latin typeface="Karla" charset="0"/>
                <a:ea typeface="Karla" charset="0"/>
                <a:cs typeface="Karla" charset="0"/>
              </a:rPr>
              <a:t>Data Stewardship programs</a:t>
            </a:r>
          </a:p>
          <a:p>
            <a:pPr indent="-457200">
              <a:spcAft>
                <a:spcPts val="600"/>
              </a:spcAft>
              <a:buFont typeface="Arial" panose="020B0604020202020204" pitchFamily="34" charset="0"/>
              <a:buChar char="•"/>
            </a:pPr>
            <a:r>
              <a:rPr lang="en-US" dirty="0">
                <a:solidFill>
                  <a:schemeClr val="tx1">
                    <a:lumMod val="75000"/>
                    <a:lumOff val="25000"/>
                  </a:schemeClr>
                </a:solidFill>
                <a:latin typeface="Karla" charset="0"/>
                <a:ea typeface="Karla" charset="0"/>
                <a:cs typeface="Karla" charset="0"/>
              </a:rPr>
              <a:t>Project TIER (Teaching Integrity in Empirical Research)</a:t>
            </a:r>
          </a:p>
          <a:p>
            <a:pPr indent="-457200">
              <a:spcAft>
                <a:spcPts val="600"/>
              </a:spcAft>
              <a:buFont typeface="Arial" panose="020B0604020202020204" pitchFamily="34" charset="0"/>
              <a:buChar char="•"/>
            </a:pPr>
            <a:r>
              <a:rPr lang="en-US" dirty="0">
                <a:solidFill>
                  <a:schemeClr val="tx1">
                    <a:lumMod val="75000"/>
                    <a:lumOff val="25000"/>
                  </a:schemeClr>
                </a:solidFill>
                <a:latin typeface="Karla" charset="0"/>
                <a:ea typeface="Karla" charset="0"/>
                <a:cs typeface="Karla" charset="0"/>
              </a:rPr>
              <a:t>EQUATOR Network</a:t>
            </a:r>
          </a:p>
          <a:p>
            <a:pPr indent="-457200">
              <a:spcAft>
                <a:spcPts val="600"/>
              </a:spcAft>
              <a:buFont typeface="Arial" panose="020B0604020202020204" pitchFamily="34" charset="0"/>
              <a:buChar char="•"/>
            </a:pPr>
            <a:r>
              <a:rPr lang="en-US" dirty="0">
                <a:solidFill>
                  <a:schemeClr val="tx1">
                    <a:lumMod val="75000"/>
                    <a:lumOff val="25000"/>
                  </a:schemeClr>
                </a:solidFill>
                <a:latin typeface="Karla" charset="0"/>
                <a:ea typeface="Karla" charset="0"/>
                <a:cs typeface="Karla" charset="0"/>
              </a:rPr>
              <a:t>SPARC Open (Open Con)</a:t>
            </a:r>
          </a:p>
          <a:p>
            <a:pPr indent="-457200">
              <a:spcAft>
                <a:spcPts val="600"/>
              </a:spcAft>
              <a:buFont typeface="Arial" panose="020B0604020202020204" pitchFamily="34" charset="0"/>
              <a:buChar char="•"/>
            </a:pPr>
            <a:r>
              <a:rPr lang="en-US" dirty="0">
                <a:solidFill>
                  <a:schemeClr val="tx1">
                    <a:lumMod val="75000"/>
                    <a:lumOff val="25000"/>
                  </a:schemeClr>
                </a:solidFill>
                <a:latin typeface="Karla" charset="0"/>
                <a:ea typeface="Karla" charset="0"/>
                <a:cs typeface="Karla" charset="0"/>
              </a:rPr>
              <a:t>Meta-Research Innovation Center at Stanford (METRICS)</a:t>
            </a:r>
          </a:p>
          <a:p>
            <a:pPr indent="-457200">
              <a:spcAft>
                <a:spcPts val="600"/>
              </a:spcAft>
              <a:buFont typeface="Arial" panose="020B0604020202020204" pitchFamily="34" charset="0"/>
              <a:buChar char="•"/>
            </a:pPr>
            <a:r>
              <a:rPr lang="en-US" dirty="0">
                <a:solidFill>
                  <a:schemeClr val="tx1">
                    <a:lumMod val="75000"/>
                    <a:lumOff val="25000"/>
                  </a:schemeClr>
                </a:solidFill>
                <a:latin typeface="Karla" charset="0"/>
                <a:ea typeface="Karla" charset="0"/>
                <a:cs typeface="Karla" charset="0"/>
              </a:rPr>
              <a:t>Research Transparency Teams at J-PAL, IPA, 3ie</a:t>
            </a:r>
          </a:p>
          <a:p>
            <a:pPr indent="-457200">
              <a:spcAft>
                <a:spcPts val="600"/>
              </a:spcAft>
              <a:buFont typeface="Arial" panose="020B0604020202020204" pitchFamily="34" charset="0"/>
              <a:buChar char="•"/>
            </a:pPr>
            <a:r>
              <a:rPr lang="en-US" dirty="0">
                <a:solidFill>
                  <a:schemeClr val="tx1">
                    <a:lumMod val="75000"/>
                    <a:lumOff val="25000"/>
                  </a:schemeClr>
                </a:solidFill>
                <a:latin typeface="Karla" charset="0"/>
                <a:ea typeface="Karla" charset="0"/>
                <a:cs typeface="Karla" charset="0"/>
              </a:rPr>
              <a:t>SIPS (Society for the Improvement of Psychological Science)</a:t>
            </a:r>
          </a:p>
          <a:p>
            <a:pPr indent="-457200">
              <a:spcAft>
                <a:spcPts val="600"/>
              </a:spcAft>
              <a:buFont typeface="Arial" panose="020B0604020202020204" pitchFamily="34" charset="0"/>
              <a:buChar char="•"/>
            </a:pPr>
            <a:r>
              <a:rPr lang="en-US" dirty="0">
                <a:solidFill>
                  <a:schemeClr val="tx1">
                    <a:lumMod val="75000"/>
                    <a:lumOff val="25000"/>
                  </a:schemeClr>
                </a:solidFill>
                <a:latin typeface="Karla" charset="0"/>
                <a:ea typeface="Karla" charset="0"/>
                <a:cs typeface="Karla" charset="0"/>
              </a:rPr>
              <a:t>Mozilla Science Lab</a:t>
            </a:r>
          </a:p>
          <a:p>
            <a:pPr indent="-457200">
              <a:spcAft>
                <a:spcPts val="600"/>
              </a:spcAft>
              <a:buFont typeface="Arial" panose="020B0604020202020204" pitchFamily="34" charset="0"/>
              <a:buChar char="•"/>
            </a:pPr>
            <a:r>
              <a:rPr lang="en-US" dirty="0">
                <a:solidFill>
                  <a:schemeClr val="tx1">
                    <a:lumMod val="75000"/>
                    <a:lumOff val="25000"/>
                  </a:schemeClr>
                </a:solidFill>
                <a:latin typeface="Karla" charset="0"/>
                <a:ea typeface="Karla" charset="0"/>
                <a:cs typeface="Karla" charset="0"/>
              </a:rPr>
              <a:t>The Engine Room – responsible data in development</a:t>
            </a:r>
          </a:p>
          <a:p>
            <a:endParaRPr lang="en-US" dirty="0"/>
          </a:p>
        </p:txBody>
      </p:sp>
    </p:spTree>
    <p:extLst>
      <p:ext uri="{BB962C8B-B14F-4D97-AF65-F5344CB8AC3E}">
        <p14:creationId xmlns:p14="http://schemas.microsoft.com/office/powerpoint/2010/main" val="42593867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666F-CE48-4F4F-9FA7-75C7E95F7F63}"/>
              </a:ext>
            </a:extLst>
          </p:cNvPr>
          <p:cNvSpPr>
            <a:spLocks noGrp="1"/>
          </p:cNvSpPr>
          <p:nvPr>
            <p:ph type="title"/>
          </p:nvPr>
        </p:nvSpPr>
        <p:spPr/>
        <p:txBody>
          <a:bodyPr/>
          <a:lstStyle/>
          <a:p>
            <a:r>
              <a:rPr lang="en-US" dirty="0">
                <a:solidFill>
                  <a:schemeClr val="tx1"/>
                </a:solidFill>
              </a:rPr>
              <a:t>What does it mean to do good science?</a:t>
            </a:r>
            <a:endParaRPr lang="en-US" dirty="0"/>
          </a:p>
        </p:txBody>
      </p:sp>
      <p:sp>
        <p:nvSpPr>
          <p:cNvPr id="3" name="Text Placeholder 2">
            <a:extLst>
              <a:ext uri="{FF2B5EF4-FFF2-40B4-BE49-F238E27FC236}">
                <a16:creationId xmlns:a16="http://schemas.microsoft.com/office/drawing/2014/main" id="{74CC46BA-4073-0745-B53E-617B93B2612A}"/>
              </a:ext>
            </a:extLst>
          </p:cNvPr>
          <p:cNvSpPr>
            <a:spLocks noGrp="1"/>
          </p:cNvSpPr>
          <p:nvPr>
            <p:ph type="body" idx="1"/>
          </p:nvPr>
        </p:nvSpPr>
        <p:spPr/>
        <p:txBody>
          <a:bodyPr/>
          <a:lstStyle/>
          <a:p>
            <a:pPr marL="114300" indent="0">
              <a:lnSpc>
                <a:spcPct val="100000"/>
              </a:lnSpc>
              <a:buNone/>
            </a:pPr>
            <a:r>
              <a:rPr lang="en-US" sz="2000" dirty="0">
                <a:solidFill>
                  <a:schemeClr val="tx1"/>
                </a:solidFill>
              </a:rPr>
              <a:t>Scientific Norms (Merton, 1945): </a:t>
            </a:r>
          </a:p>
          <a:p>
            <a:pPr lvl="0">
              <a:lnSpc>
                <a:spcPct val="100000"/>
              </a:lnSpc>
            </a:pPr>
            <a:r>
              <a:rPr lang="en-US" sz="2000" b="1" dirty="0">
                <a:solidFill>
                  <a:schemeClr val="tx1"/>
                </a:solidFill>
              </a:rPr>
              <a:t>Disinterestedness</a:t>
            </a:r>
            <a:r>
              <a:rPr lang="en-US" sz="2000" dirty="0">
                <a:solidFill>
                  <a:schemeClr val="tx1"/>
                </a:solidFill>
              </a:rPr>
              <a:t>: search for the truth</a:t>
            </a:r>
          </a:p>
          <a:p>
            <a:pPr marL="114300" lvl="0" indent="0">
              <a:lnSpc>
                <a:spcPct val="100000"/>
              </a:lnSpc>
              <a:buNone/>
            </a:pPr>
            <a:endParaRPr lang="en-US" sz="2000" dirty="0">
              <a:solidFill>
                <a:schemeClr val="tx1"/>
              </a:solidFill>
            </a:endParaRPr>
          </a:p>
          <a:p>
            <a:pPr lvl="0">
              <a:lnSpc>
                <a:spcPct val="100000"/>
              </a:lnSpc>
            </a:pPr>
            <a:r>
              <a:rPr lang="en-US" sz="2000" b="1" dirty="0">
                <a:solidFill>
                  <a:schemeClr val="tx1"/>
                </a:solidFill>
              </a:rPr>
              <a:t>Organized skepticism</a:t>
            </a:r>
            <a:r>
              <a:rPr lang="en-US" sz="2000" dirty="0">
                <a:solidFill>
                  <a:schemeClr val="tx1"/>
                </a:solidFill>
              </a:rPr>
              <a:t>: peer review and replication</a:t>
            </a:r>
          </a:p>
          <a:p>
            <a:pPr marL="114300" lvl="0" indent="0">
              <a:lnSpc>
                <a:spcPct val="100000"/>
              </a:lnSpc>
              <a:buNone/>
            </a:pPr>
            <a:endParaRPr lang="en-US" sz="2000" dirty="0">
              <a:solidFill>
                <a:schemeClr val="tx1"/>
              </a:solidFill>
            </a:endParaRPr>
          </a:p>
          <a:p>
            <a:pPr lvl="0">
              <a:lnSpc>
                <a:spcPct val="100000"/>
              </a:lnSpc>
            </a:pPr>
            <a:r>
              <a:rPr lang="en-US" sz="2000" b="1" dirty="0">
                <a:solidFill>
                  <a:schemeClr val="tx1"/>
                </a:solidFill>
              </a:rPr>
              <a:t>Communality</a:t>
            </a:r>
            <a:r>
              <a:rPr lang="en-US" sz="2000" dirty="0">
                <a:solidFill>
                  <a:schemeClr val="tx1"/>
                </a:solidFill>
              </a:rPr>
              <a:t>: researchers should share all the scientific output (papers, data, code and materials) </a:t>
            </a:r>
          </a:p>
          <a:p>
            <a:pPr marL="114300" lvl="0" indent="0">
              <a:lnSpc>
                <a:spcPct val="100000"/>
              </a:lnSpc>
              <a:buNone/>
            </a:pPr>
            <a:endParaRPr lang="en-US" sz="2000" dirty="0">
              <a:solidFill>
                <a:schemeClr val="tx1"/>
              </a:solidFill>
            </a:endParaRPr>
          </a:p>
          <a:p>
            <a:pPr lvl="0">
              <a:lnSpc>
                <a:spcPct val="100000"/>
              </a:lnSpc>
            </a:pPr>
            <a:r>
              <a:rPr lang="en-US" sz="2000" b="1" dirty="0">
                <a:solidFill>
                  <a:schemeClr val="tx1"/>
                </a:solidFill>
              </a:rPr>
              <a:t>Universalism</a:t>
            </a:r>
            <a:r>
              <a:rPr lang="en-US" sz="2000" dirty="0">
                <a:solidFill>
                  <a:schemeClr val="tx1"/>
                </a:solidFill>
              </a:rPr>
              <a:t>: validity comes from quality of a scientific finding and not the hierarchies of those making the claims.</a:t>
            </a:r>
          </a:p>
          <a:p>
            <a:endParaRPr lang="en-US" sz="2400" dirty="0">
              <a:solidFill>
                <a:schemeClr val="tx1"/>
              </a:solidFill>
            </a:endParaRPr>
          </a:p>
          <a:p>
            <a:pPr marL="114300" indent="0">
              <a:buNone/>
            </a:pPr>
            <a:endParaRPr lang="en-US" sz="2400" dirty="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15718466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666F-CE48-4F4F-9FA7-75C7E95F7F63}"/>
              </a:ext>
            </a:extLst>
          </p:cNvPr>
          <p:cNvSpPr>
            <a:spLocks noGrp="1"/>
          </p:cNvSpPr>
          <p:nvPr>
            <p:ph type="title"/>
          </p:nvPr>
        </p:nvSpPr>
        <p:spPr>
          <a:xfrm>
            <a:off x="311700" y="-107628"/>
            <a:ext cx="8520600" cy="572700"/>
          </a:xfrm>
        </p:spPr>
        <p:txBody>
          <a:bodyPr/>
          <a:lstStyle/>
          <a:p>
            <a:r>
              <a:rPr lang="en-US" dirty="0">
                <a:solidFill>
                  <a:schemeClr val="tx1"/>
                </a:solidFill>
              </a:rPr>
              <a:t>Researchers and Scientific Norms</a:t>
            </a:r>
            <a:endParaRPr lang="en-US" dirty="0"/>
          </a:p>
        </p:txBody>
      </p:sp>
      <p:pic>
        <p:nvPicPr>
          <p:cNvPr id="5" name="Picture 4">
            <a:extLst>
              <a:ext uri="{FF2B5EF4-FFF2-40B4-BE49-F238E27FC236}">
                <a16:creationId xmlns:a16="http://schemas.microsoft.com/office/drawing/2014/main" id="{E7C272B7-4C6A-3E40-9543-4D76E8F9A62B}"/>
              </a:ext>
            </a:extLst>
          </p:cNvPr>
          <p:cNvPicPr>
            <a:picLocks noChangeAspect="1"/>
          </p:cNvPicPr>
          <p:nvPr/>
        </p:nvPicPr>
        <p:blipFill>
          <a:blip r:embed="rId2"/>
          <a:stretch>
            <a:fillRect/>
          </a:stretch>
        </p:blipFill>
        <p:spPr>
          <a:xfrm>
            <a:off x="869950" y="381000"/>
            <a:ext cx="7404100" cy="4762500"/>
          </a:xfrm>
          <a:prstGeom prst="rect">
            <a:avLst/>
          </a:prstGeom>
        </p:spPr>
      </p:pic>
      <p:sp>
        <p:nvSpPr>
          <p:cNvPr id="6" name="Rectangle 5">
            <a:extLst>
              <a:ext uri="{FF2B5EF4-FFF2-40B4-BE49-F238E27FC236}">
                <a16:creationId xmlns:a16="http://schemas.microsoft.com/office/drawing/2014/main" id="{EA0B3C4D-873D-864F-A703-A97430870EC1}"/>
              </a:ext>
            </a:extLst>
          </p:cNvPr>
          <p:cNvSpPr/>
          <p:nvPr/>
        </p:nvSpPr>
        <p:spPr>
          <a:xfrm>
            <a:off x="3014506" y="1999622"/>
            <a:ext cx="4843306" cy="94454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245EF8F-7682-1E40-9AB6-0FEF56D17BC4}"/>
              </a:ext>
            </a:extLst>
          </p:cNvPr>
          <p:cNvSpPr/>
          <p:nvPr/>
        </p:nvSpPr>
        <p:spPr>
          <a:xfrm>
            <a:off x="3014505" y="3372506"/>
            <a:ext cx="4843307" cy="817658"/>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859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666F-CE48-4F4F-9FA7-75C7E95F7F63}"/>
              </a:ext>
            </a:extLst>
          </p:cNvPr>
          <p:cNvSpPr>
            <a:spLocks noGrp="1"/>
          </p:cNvSpPr>
          <p:nvPr>
            <p:ph type="title"/>
          </p:nvPr>
        </p:nvSpPr>
        <p:spPr>
          <a:xfrm>
            <a:off x="311700" y="445025"/>
            <a:ext cx="8520600" cy="572700"/>
          </a:xfrm>
        </p:spPr>
        <p:txBody>
          <a:bodyPr/>
          <a:lstStyle/>
          <a:p>
            <a:r>
              <a:rPr lang="en-US" dirty="0">
                <a:solidFill>
                  <a:schemeClr val="tx1"/>
                </a:solidFill>
              </a:rPr>
              <a:t>P-Hacking</a:t>
            </a:r>
            <a:endParaRPr lang="en-US" dirty="0"/>
          </a:p>
        </p:txBody>
      </p:sp>
      <p:pic>
        <p:nvPicPr>
          <p:cNvPr id="5" name="Picture 4">
            <a:extLst>
              <a:ext uri="{FF2B5EF4-FFF2-40B4-BE49-F238E27FC236}">
                <a16:creationId xmlns:a16="http://schemas.microsoft.com/office/drawing/2014/main" id="{DE144BB3-BC61-F24C-983C-A21060FE7287}"/>
              </a:ext>
            </a:extLst>
          </p:cNvPr>
          <p:cNvPicPr>
            <a:picLocks noChangeAspect="1"/>
          </p:cNvPicPr>
          <p:nvPr/>
        </p:nvPicPr>
        <p:blipFill>
          <a:blip r:embed="rId2"/>
          <a:stretch>
            <a:fillRect/>
          </a:stretch>
        </p:blipFill>
        <p:spPr>
          <a:xfrm>
            <a:off x="2471885" y="0"/>
            <a:ext cx="6483862" cy="5143500"/>
          </a:xfrm>
          <a:prstGeom prst="rect">
            <a:avLst/>
          </a:prstGeom>
        </p:spPr>
      </p:pic>
      <p:sp>
        <p:nvSpPr>
          <p:cNvPr id="6" name="TextBox 5">
            <a:extLst>
              <a:ext uri="{FF2B5EF4-FFF2-40B4-BE49-F238E27FC236}">
                <a16:creationId xmlns:a16="http://schemas.microsoft.com/office/drawing/2014/main" id="{B15F25EF-02A5-E644-806C-DE90C2BC095E}"/>
              </a:ext>
            </a:extLst>
          </p:cNvPr>
          <p:cNvSpPr txBox="1"/>
          <p:nvPr/>
        </p:nvSpPr>
        <p:spPr>
          <a:xfrm>
            <a:off x="160873" y="1093418"/>
            <a:ext cx="2622620" cy="369332"/>
          </a:xfrm>
          <a:prstGeom prst="rect">
            <a:avLst/>
          </a:prstGeom>
          <a:noFill/>
        </p:spPr>
        <p:txBody>
          <a:bodyPr wrap="square" rtlCol="0">
            <a:spAutoFit/>
          </a:bodyPr>
          <a:lstStyle/>
          <a:p>
            <a:r>
              <a:rPr lang="en-US" sz="1800" dirty="0">
                <a:solidFill>
                  <a:schemeClr val="tx1"/>
                </a:solidFill>
              </a:rPr>
              <a:t>Brodeur et. al.,(2016)</a:t>
            </a:r>
            <a:endParaRPr lang="en-US" sz="1800" dirty="0"/>
          </a:p>
        </p:txBody>
      </p:sp>
    </p:spTree>
    <p:extLst>
      <p:ext uri="{BB962C8B-B14F-4D97-AF65-F5344CB8AC3E}">
        <p14:creationId xmlns:p14="http://schemas.microsoft.com/office/powerpoint/2010/main" val="8190535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666F-CE48-4F4F-9FA7-75C7E95F7F63}"/>
              </a:ext>
            </a:extLst>
          </p:cNvPr>
          <p:cNvSpPr>
            <a:spLocks noGrp="1"/>
          </p:cNvSpPr>
          <p:nvPr>
            <p:ph type="title"/>
          </p:nvPr>
        </p:nvSpPr>
        <p:spPr/>
        <p:txBody>
          <a:bodyPr/>
          <a:lstStyle/>
          <a:p>
            <a:r>
              <a:rPr lang="en-US" dirty="0">
                <a:solidFill>
                  <a:schemeClr val="tx1"/>
                </a:solidFill>
              </a:rPr>
              <a:t>Publication Bias</a:t>
            </a:r>
            <a:endParaRPr lang="en-US" dirty="0"/>
          </a:p>
        </p:txBody>
      </p:sp>
      <p:pic>
        <p:nvPicPr>
          <p:cNvPr id="5" name="Picture 4">
            <a:extLst>
              <a:ext uri="{FF2B5EF4-FFF2-40B4-BE49-F238E27FC236}">
                <a16:creationId xmlns:a16="http://schemas.microsoft.com/office/drawing/2014/main" id="{54272961-2591-4647-BF09-AF042A135CD2}"/>
              </a:ext>
            </a:extLst>
          </p:cNvPr>
          <p:cNvPicPr>
            <a:picLocks noChangeAspect="1"/>
          </p:cNvPicPr>
          <p:nvPr/>
        </p:nvPicPr>
        <p:blipFill>
          <a:blip r:embed="rId2"/>
          <a:stretch>
            <a:fillRect/>
          </a:stretch>
        </p:blipFill>
        <p:spPr>
          <a:xfrm>
            <a:off x="3158291" y="19524"/>
            <a:ext cx="4367926" cy="5123976"/>
          </a:xfrm>
          <a:prstGeom prst="rect">
            <a:avLst/>
          </a:prstGeom>
        </p:spPr>
      </p:pic>
      <p:sp>
        <p:nvSpPr>
          <p:cNvPr id="6" name="TextBox 5">
            <a:extLst>
              <a:ext uri="{FF2B5EF4-FFF2-40B4-BE49-F238E27FC236}">
                <a16:creationId xmlns:a16="http://schemas.microsoft.com/office/drawing/2014/main" id="{C7E448BE-59CC-F240-94FF-93AEDCF11A80}"/>
              </a:ext>
            </a:extLst>
          </p:cNvPr>
          <p:cNvSpPr txBox="1"/>
          <p:nvPr/>
        </p:nvSpPr>
        <p:spPr>
          <a:xfrm>
            <a:off x="341638" y="1085209"/>
            <a:ext cx="2622620" cy="369332"/>
          </a:xfrm>
          <a:prstGeom prst="rect">
            <a:avLst/>
          </a:prstGeom>
          <a:noFill/>
        </p:spPr>
        <p:txBody>
          <a:bodyPr wrap="square" rtlCol="0">
            <a:spAutoFit/>
          </a:bodyPr>
          <a:lstStyle/>
          <a:p>
            <a:r>
              <a:rPr lang="en-US" sz="1800" dirty="0">
                <a:solidFill>
                  <a:schemeClr val="tx1"/>
                </a:solidFill>
              </a:rPr>
              <a:t>Franco et. al., (2014)</a:t>
            </a:r>
            <a:endParaRPr lang="en-US" sz="1800" dirty="0"/>
          </a:p>
        </p:txBody>
      </p:sp>
    </p:spTree>
    <p:extLst>
      <p:ext uri="{BB962C8B-B14F-4D97-AF65-F5344CB8AC3E}">
        <p14:creationId xmlns:p14="http://schemas.microsoft.com/office/powerpoint/2010/main" val="26375483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666F-CE48-4F4F-9FA7-75C7E95F7F63}"/>
              </a:ext>
            </a:extLst>
          </p:cNvPr>
          <p:cNvSpPr>
            <a:spLocks noGrp="1"/>
          </p:cNvSpPr>
          <p:nvPr>
            <p:ph type="title"/>
          </p:nvPr>
        </p:nvSpPr>
        <p:spPr/>
        <p:txBody>
          <a:bodyPr/>
          <a:lstStyle/>
          <a:p>
            <a:r>
              <a:rPr lang="en-US" dirty="0">
                <a:solidFill>
                  <a:schemeClr val="tx1"/>
                </a:solidFill>
              </a:rPr>
              <a:t>Low Reproducibility</a:t>
            </a:r>
            <a:endParaRPr lang="en-US" dirty="0"/>
          </a:p>
        </p:txBody>
      </p:sp>
      <p:graphicFrame>
        <p:nvGraphicFramePr>
          <p:cNvPr id="4" name="Table 3">
            <a:extLst>
              <a:ext uri="{FF2B5EF4-FFF2-40B4-BE49-F238E27FC236}">
                <a16:creationId xmlns:a16="http://schemas.microsoft.com/office/drawing/2014/main" id="{579A314C-14E3-4940-B0B6-411A3F63710B}"/>
              </a:ext>
            </a:extLst>
          </p:cNvPr>
          <p:cNvGraphicFramePr>
            <a:graphicFrameLocks noGrp="1"/>
          </p:cNvGraphicFramePr>
          <p:nvPr>
            <p:extLst/>
          </p:nvPr>
        </p:nvGraphicFramePr>
        <p:xfrm>
          <a:off x="703385" y="1017725"/>
          <a:ext cx="7737230" cy="3921704"/>
        </p:xfrm>
        <a:graphic>
          <a:graphicData uri="http://schemas.openxmlformats.org/drawingml/2006/table">
            <a:tbl>
              <a:tblPr firstRow="1" bandRow="1">
                <a:tableStyleId>{5C22544A-7EE6-4342-B048-85BDC9FD1C3A}</a:tableStyleId>
              </a:tblPr>
              <a:tblGrid>
                <a:gridCol w="3868615">
                  <a:extLst>
                    <a:ext uri="{9D8B030D-6E8A-4147-A177-3AD203B41FA5}">
                      <a16:colId xmlns:a16="http://schemas.microsoft.com/office/drawing/2014/main" val="2442836129"/>
                    </a:ext>
                  </a:extLst>
                </a:gridCol>
                <a:gridCol w="3868615">
                  <a:extLst>
                    <a:ext uri="{9D8B030D-6E8A-4147-A177-3AD203B41FA5}">
                      <a16:colId xmlns:a16="http://schemas.microsoft.com/office/drawing/2014/main" val="1572625391"/>
                    </a:ext>
                  </a:extLst>
                </a:gridCol>
              </a:tblGrid>
              <a:tr h="952274">
                <a:tc>
                  <a:txBody>
                    <a:bodyPr/>
                    <a:lstStyle/>
                    <a:p>
                      <a:pPr algn="ctr"/>
                      <a:r>
                        <a:rPr lang="en-US" sz="1800" dirty="0"/>
                        <a:t>Replication in Social Sciences</a:t>
                      </a:r>
                    </a:p>
                    <a:p>
                      <a:pPr algn="ctr"/>
                      <a:r>
                        <a:rPr lang="en-US" sz="1800" dirty="0"/>
                        <a:t>(Same method, different sample)</a:t>
                      </a:r>
                    </a:p>
                  </a:txBody>
                  <a:tcPr anchor="ctr"/>
                </a:tc>
                <a:tc>
                  <a:txBody>
                    <a:bodyPr/>
                    <a:lstStyle/>
                    <a:p>
                      <a:pPr algn="ctr"/>
                      <a:r>
                        <a:rPr lang="en-US" sz="1800" dirty="0"/>
                        <a:t>Reproduction in Economics</a:t>
                      </a:r>
                    </a:p>
                    <a:p>
                      <a:pPr algn="ctr"/>
                      <a:r>
                        <a:rPr lang="en-US" sz="1800" dirty="0"/>
                        <a:t>(Same data and methods)</a:t>
                      </a:r>
                    </a:p>
                  </a:txBody>
                  <a:tcPr anchor="ctr"/>
                </a:tc>
                <a:extLst>
                  <a:ext uri="{0D108BD9-81ED-4DB2-BD59-A6C34878D82A}">
                    <a16:rowId xmlns:a16="http://schemas.microsoft.com/office/drawing/2014/main" val="318380133"/>
                  </a:ext>
                </a:extLst>
              </a:tr>
              <a:tr h="844635">
                <a:tc>
                  <a:txBody>
                    <a:bodyPr/>
                    <a:lstStyle/>
                    <a:p>
                      <a:pPr algn="ctr"/>
                      <a:r>
                        <a:rPr lang="en-US" sz="1800" dirty="0">
                          <a:solidFill>
                            <a:schemeClr val="bg1"/>
                          </a:solidFill>
                        </a:rPr>
                        <a:t>Open Science Collaboration (2015): 30% -  60% </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solidFill>
                            <a:schemeClr val="bg1"/>
                          </a:solidFill>
                        </a:rPr>
                        <a:t>Chang &amp; Li (2015): 43% </a:t>
                      </a:r>
                    </a:p>
                    <a:p>
                      <a:pPr algn="ctr"/>
                      <a:endParaRPr lang="en-US" sz="1800" dirty="0"/>
                    </a:p>
                  </a:txBody>
                  <a:tcPr anchor="ctr"/>
                </a:tc>
                <a:extLst>
                  <a:ext uri="{0D108BD9-81ED-4DB2-BD59-A6C34878D82A}">
                    <a16:rowId xmlns:a16="http://schemas.microsoft.com/office/drawing/2014/main" val="4047720724"/>
                  </a:ext>
                </a:extLst>
              </a:tr>
              <a:tr h="844635">
                <a:tc>
                  <a:txBody>
                    <a:bodyPr/>
                    <a:lstStyle/>
                    <a:p>
                      <a:pPr algn="ctr"/>
                      <a:r>
                        <a:rPr lang="en-US" sz="1800" dirty="0">
                          <a:solidFill>
                            <a:schemeClr val="bg1"/>
                          </a:solidFill>
                        </a:rPr>
                        <a:t>Camerer (2016): ~60% </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solidFill>
                            <a:schemeClr val="bg1"/>
                          </a:solidFill>
                        </a:rPr>
                        <a:t>Gertler et. al.,  (2017): 14% </a:t>
                      </a:r>
                    </a:p>
                    <a:p>
                      <a:pPr algn="ctr"/>
                      <a:endParaRPr lang="en-US" sz="1800" dirty="0"/>
                    </a:p>
                  </a:txBody>
                  <a:tcPr anchor="ctr"/>
                </a:tc>
                <a:extLst>
                  <a:ext uri="{0D108BD9-81ED-4DB2-BD59-A6C34878D82A}">
                    <a16:rowId xmlns:a16="http://schemas.microsoft.com/office/drawing/2014/main" val="2427263955"/>
                  </a:ext>
                </a:extLst>
              </a:tr>
              <a:tr h="844635">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solidFill>
                            <a:schemeClr val="bg1"/>
                          </a:solidFill>
                        </a:rPr>
                        <a:t>Nosek &amp; Camerer et. al., (2018): ~60% </a:t>
                      </a:r>
                    </a:p>
                    <a:p>
                      <a:pPr algn="ctr"/>
                      <a:endParaRPr lang="en-US" sz="1800" dirty="0"/>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err="1">
                          <a:solidFill>
                            <a:schemeClr val="bg1"/>
                          </a:solidFill>
                        </a:rPr>
                        <a:t>Kingi</a:t>
                      </a:r>
                      <a:r>
                        <a:rPr lang="en-US" sz="1800" dirty="0">
                          <a:solidFill>
                            <a:schemeClr val="bg1"/>
                          </a:solidFill>
                        </a:rPr>
                        <a:t> et. al.,  (2019): 43% </a:t>
                      </a:r>
                    </a:p>
                    <a:p>
                      <a:pPr algn="ctr"/>
                      <a:endParaRPr lang="en-US" sz="1800" dirty="0"/>
                    </a:p>
                  </a:txBody>
                  <a:tcPr anchor="ctr"/>
                </a:tc>
                <a:extLst>
                  <a:ext uri="{0D108BD9-81ED-4DB2-BD59-A6C34878D82A}">
                    <a16:rowId xmlns:a16="http://schemas.microsoft.com/office/drawing/2014/main" val="544507100"/>
                  </a:ext>
                </a:extLst>
              </a:tr>
              <a:tr h="319878">
                <a:tc>
                  <a:txBody>
                    <a:bodyPr/>
                    <a:lstStyle/>
                    <a:p>
                      <a:pPr algn="ctr"/>
                      <a:r>
                        <a:rPr lang="en-US" sz="1800" dirty="0">
                          <a:solidFill>
                            <a:schemeClr val="bg1"/>
                          </a:solidFill>
                        </a:rPr>
                        <a:t>Klein et. al., (2018): 50%</a:t>
                      </a:r>
                    </a:p>
                  </a:txBody>
                  <a:tcPr anchor="ctr"/>
                </a:tc>
                <a:tc>
                  <a:txBody>
                    <a:bodyPr/>
                    <a:lstStyle/>
                    <a:p>
                      <a:pPr algn="ctr"/>
                      <a:r>
                        <a:rPr lang="en-US" sz="1800" dirty="0">
                          <a:solidFill>
                            <a:schemeClr val="bg1"/>
                          </a:solidFill>
                        </a:rPr>
                        <a:t>Wood et. al., (2018): 25%</a:t>
                      </a:r>
                    </a:p>
                  </a:txBody>
                  <a:tcPr anchor="ctr"/>
                </a:tc>
                <a:extLst>
                  <a:ext uri="{0D108BD9-81ED-4DB2-BD59-A6C34878D82A}">
                    <a16:rowId xmlns:a16="http://schemas.microsoft.com/office/drawing/2014/main" val="35496270"/>
                  </a:ext>
                </a:extLst>
              </a:tr>
            </a:tbl>
          </a:graphicData>
        </a:graphic>
      </p:graphicFrame>
    </p:spTree>
    <p:extLst>
      <p:ext uri="{BB962C8B-B14F-4D97-AF65-F5344CB8AC3E}">
        <p14:creationId xmlns:p14="http://schemas.microsoft.com/office/powerpoint/2010/main" val="40400285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666F-CE48-4F4F-9FA7-75C7E95F7F63}"/>
              </a:ext>
            </a:extLst>
          </p:cNvPr>
          <p:cNvSpPr>
            <a:spLocks noGrp="1"/>
          </p:cNvSpPr>
          <p:nvPr>
            <p:ph type="title"/>
          </p:nvPr>
        </p:nvSpPr>
        <p:spPr/>
        <p:txBody>
          <a:bodyPr/>
          <a:lstStyle/>
          <a:p>
            <a:r>
              <a:rPr lang="en-US" dirty="0"/>
              <a:t>Outline</a:t>
            </a:r>
          </a:p>
        </p:txBody>
      </p:sp>
      <p:sp>
        <p:nvSpPr>
          <p:cNvPr id="7" name="Text Placeholder 2">
            <a:extLst>
              <a:ext uri="{FF2B5EF4-FFF2-40B4-BE49-F238E27FC236}">
                <a16:creationId xmlns:a16="http://schemas.microsoft.com/office/drawing/2014/main" id="{934A5FBC-1478-1547-983D-A041F672F309}"/>
              </a:ext>
            </a:extLst>
          </p:cNvPr>
          <p:cNvSpPr>
            <a:spLocks noGrp="1"/>
          </p:cNvSpPr>
          <p:nvPr>
            <p:ph type="body" idx="1"/>
          </p:nvPr>
        </p:nvSpPr>
        <p:spPr>
          <a:xfrm>
            <a:off x="311700" y="1152475"/>
            <a:ext cx="8520600" cy="3416400"/>
          </a:xfrm>
        </p:spPr>
        <p:txBody>
          <a:bodyPr/>
          <a:lstStyle/>
          <a:p>
            <a:pPr>
              <a:lnSpc>
                <a:spcPct val="200000"/>
              </a:lnSpc>
              <a:buFont typeface="+mj-lt"/>
              <a:buAutoNum type="arabicPeriod"/>
            </a:pPr>
            <a:r>
              <a:rPr lang="en-US" dirty="0">
                <a:solidFill>
                  <a:schemeClr val="tx1"/>
                </a:solidFill>
              </a:rPr>
              <a:t>Introduction</a:t>
            </a:r>
          </a:p>
          <a:p>
            <a:pPr>
              <a:lnSpc>
                <a:spcPct val="200000"/>
              </a:lnSpc>
              <a:buFont typeface="+mj-lt"/>
              <a:buAutoNum type="arabicPeriod"/>
            </a:pPr>
            <a:r>
              <a:rPr lang="en-US" b="1" u="sng" dirty="0">
                <a:solidFill>
                  <a:schemeClr val="tx1"/>
                </a:solidFill>
              </a:rPr>
              <a:t>BITSS:  Past </a:t>
            </a:r>
          </a:p>
          <a:p>
            <a:pPr>
              <a:lnSpc>
                <a:spcPct val="200000"/>
              </a:lnSpc>
              <a:buFont typeface="+mj-lt"/>
              <a:buAutoNum type="arabicPeriod"/>
            </a:pPr>
            <a:r>
              <a:rPr lang="en-US" dirty="0">
                <a:solidFill>
                  <a:schemeClr val="tx1"/>
                </a:solidFill>
              </a:rPr>
              <a:t>BITSS:  Present </a:t>
            </a:r>
          </a:p>
          <a:p>
            <a:pPr>
              <a:lnSpc>
                <a:spcPct val="200000"/>
              </a:lnSpc>
              <a:buFont typeface="+mj-lt"/>
              <a:buAutoNum type="arabicPeriod"/>
            </a:pPr>
            <a:r>
              <a:rPr lang="en-US" dirty="0">
                <a:solidFill>
                  <a:schemeClr val="tx1"/>
                </a:solidFill>
              </a:rPr>
              <a:t>BITSS:  Future </a:t>
            </a:r>
          </a:p>
        </p:txBody>
      </p:sp>
    </p:spTree>
    <p:extLst>
      <p:ext uri="{BB962C8B-B14F-4D97-AF65-F5344CB8AC3E}">
        <p14:creationId xmlns:p14="http://schemas.microsoft.com/office/powerpoint/2010/main" val="3133970653"/>
      </p:ext>
    </p:extLst>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5788</TotalTime>
  <Words>1162</Words>
  <Application>Microsoft Macintosh PowerPoint</Application>
  <PresentationFormat>On-screen Show (16:9)</PresentationFormat>
  <Paragraphs>203</Paragraphs>
  <Slides>33</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Arial</vt:lpstr>
      <vt:lpstr>Calibri</vt:lpstr>
      <vt:lpstr>Helvetica</vt:lpstr>
      <vt:lpstr>Karla</vt:lpstr>
      <vt:lpstr>Times New Roman</vt:lpstr>
      <vt:lpstr>Simple Dark</vt:lpstr>
      <vt:lpstr>The Berkeley Initiative for Transparency in the Social Sciences</vt:lpstr>
      <vt:lpstr>Outline</vt:lpstr>
      <vt:lpstr>Outline</vt:lpstr>
      <vt:lpstr>What does it mean to do good science?</vt:lpstr>
      <vt:lpstr>Researchers and Scientific Norms</vt:lpstr>
      <vt:lpstr>P-Hacking</vt:lpstr>
      <vt:lpstr>Publication Bias</vt:lpstr>
      <vt:lpstr>Low Reproducibility</vt:lpstr>
      <vt:lpstr>Outline</vt:lpstr>
      <vt:lpstr>What has BITSS done to address this issues?</vt:lpstr>
      <vt:lpstr>Our Network</vt:lpstr>
      <vt:lpstr>Registrations</vt:lpstr>
      <vt:lpstr>Why register:  social planners  perspective (Kaplan and Irvin,  2015)</vt:lpstr>
      <vt:lpstr>Pre-Analysis Plans</vt:lpstr>
      <vt:lpstr>How To Do a Pre-Analysis Plan</vt:lpstr>
      <vt:lpstr>Common Concerns About PAPs</vt:lpstr>
      <vt:lpstr>Outline</vt:lpstr>
      <vt:lpstr>What is BITSS doing today?</vt:lpstr>
      <vt:lpstr>PowerPoint Presentation</vt:lpstr>
      <vt:lpstr>Registered Reports</vt:lpstr>
      <vt:lpstr>Recent Publications</vt:lpstr>
      <vt:lpstr>Change is  happening</vt:lpstr>
      <vt:lpstr>Outline</vt:lpstr>
      <vt:lpstr>What is in the horizon for BITSS?</vt:lpstr>
      <vt:lpstr>Why Bring Open Science into Policy Analysis?</vt:lpstr>
      <vt:lpstr>PowerPoint Presentation</vt:lpstr>
      <vt:lpstr>PowerPoint Presentation</vt:lpstr>
      <vt:lpstr>PowerPoint Presentation</vt:lpstr>
      <vt:lpstr>PowerPoint Presentation</vt:lpstr>
      <vt:lpstr>PowerPoint Presentation</vt:lpstr>
      <vt:lpstr>Our Plan for OPA</vt:lpstr>
      <vt:lpstr>Want to be part of BITSS?</vt:lpstr>
      <vt:lpstr>Other Open Science Initiatives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Panel on Open Policy Analysis</dc:title>
  <cp:lastModifiedBy>Fernando Hoces de la Guardia</cp:lastModifiedBy>
  <cp:revision>23</cp:revision>
  <dcterms:modified xsi:type="dcterms:W3CDTF">2019-10-07T13:00:57Z</dcterms:modified>
</cp:coreProperties>
</file>